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371" r:id="rId4"/>
    <p:sldId id="372" r:id="rId5"/>
    <p:sldId id="373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0" r:id="rId18"/>
    <p:sldId id="271" r:id="rId19"/>
    <p:sldId id="272" r:id="rId20"/>
    <p:sldId id="273" r:id="rId21"/>
    <p:sldId id="274" r:id="rId22"/>
    <p:sldId id="275" r:id="rId23"/>
  </p:sldIdLst>
  <p:sldSz cx="12192000" cy="6858000"/>
  <p:notesSz cx="6954838" cy="9309100"/>
  <p:embeddedFontLst>
    <p:embeddedFont>
      <p:font typeface="Noto Sans Symbols" panose="020B0604020202020204" charset="0"/>
      <p:regular r:id="rId25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Roboto Condensed" panose="02000000000000000000" pitchFamily="2" charset="0"/>
      <p:regular r:id="rId31"/>
      <p:bold r:id="rId32"/>
      <p:italic r:id="rId33"/>
      <p:boldItalic r:id="rId34"/>
    </p:embeddedFont>
    <p:embeddedFont>
      <p:font typeface="Lobster" panose="020B0604020202020204" charset="0"/>
      <p:regular r:id="rId35"/>
    </p:embeddedFont>
    <p:embeddedFont>
      <p:font typeface="Roboto Condensed Light" panose="02000000000000000000" pitchFamily="2" charset="0"/>
      <p:regular r:id="rId36"/>
      <p:bold r:id="rId37"/>
      <p:italic r:id="rId38"/>
      <p:boldItalic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  <p:embeddedFont>
      <p:font typeface="Wingdings 3" panose="05040102010807070707" pitchFamily="18" charset="2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modifyVerifier cryptProviderType="rsaAES" cryptAlgorithmClass="hash" cryptAlgorithmType="typeAny" cryptAlgorithmSid="14" spinCount="100000" saltData="HOZCHNh2LT31+ibKUhnlYw==" hashData="RM0Zwh2J2uJZZqPklafH/bGAZFtATQ1veLZEV87IkFor9l2Md25XCUCtp6Hxd+zovpJQW8O6ZdSDhPgzw31mgA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BA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2FDC6B2-FFC4-4765-A940-7DCB915AF11F}">
  <a:tblStyle styleId="{22FDC6B2-FFC4-4765-A940-7DCB915AF11F}" styleName="Table_0">
    <a:wholeTbl>
      <a:tcTxStyle b="off" i="off">
        <a:font>
          <a:latin typeface="Roboto Condensed"/>
          <a:ea typeface="Roboto Condensed"/>
          <a:cs typeface="Roboto Condensed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926186E-AC58-4C54-8ADE-D89CEDBEA164}" styleName="Table_1">
    <a:wholeTbl>
      <a:tcTxStyle b="off" i="off">
        <a:font>
          <a:latin typeface="Roboto Condensed"/>
          <a:ea typeface="Roboto Condensed"/>
          <a:cs typeface="Roboto Condensed"/>
        </a:font>
        <a:schemeClr val="dk1"/>
      </a:tcTxStyle>
      <a:tcStyle>
        <a:tcBdr>
          <a:left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0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13763" cy="467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25" tIns="46450" rIns="92925" bIns="4645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39466" y="0"/>
            <a:ext cx="3013763" cy="467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25" tIns="46450" rIns="92925" bIns="4645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63638"/>
            <a:ext cx="5583238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95484" y="4480004"/>
            <a:ext cx="5563870" cy="366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25" tIns="46450" rIns="92925" bIns="4645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42030"/>
            <a:ext cx="3013763" cy="46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25" tIns="46450" rIns="92925" bIns="4645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39466" y="8842030"/>
            <a:ext cx="3013763" cy="46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25" tIns="46450" rIns="92925" bIns="464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:notes"/>
          <p:cNvSpPr txBox="1">
            <a:spLocks noGrp="1"/>
          </p:cNvSpPr>
          <p:nvPr>
            <p:ph type="body" idx="1"/>
          </p:nvPr>
        </p:nvSpPr>
        <p:spPr>
          <a:xfrm>
            <a:off x="695484" y="4480004"/>
            <a:ext cx="5563870" cy="3665458"/>
          </a:xfrm>
          <a:prstGeom prst="rect">
            <a:avLst/>
          </a:prstGeom>
        </p:spPr>
        <p:txBody>
          <a:bodyPr spcFirstLastPara="1" wrap="square" lIns="92925" tIns="46450" rIns="92925" bIns="46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63638"/>
            <a:ext cx="5583238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3" name="Google Shape;4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8" name="Google Shape;44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:notes"/>
          <p:cNvSpPr txBox="1">
            <a:spLocks noGrp="1"/>
          </p:cNvSpPr>
          <p:nvPr>
            <p:ph type="body" idx="1"/>
          </p:nvPr>
        </p:nvSpPr>
        <p:spPr>
          <a:xfrm>
            <a:off x="695484" y="4480004"/>
            <a:ext cx="5563870" cy="3665458"/>
          </a:xfrm>
          <a:prstGeom prst="rect">
            <a:avLst/>
          </a:prstGeom>
        </p:spPr>
        <p:txBody>
          <a:bodyPr spcFirstLastPara="1" wrap="square" lIns="92925" tIns="46450" rIns="92925" bIns="46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63638"/>
            <a:ext cx="5583238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7" name="Google Shape;43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 - Red">
  <p:cSld name="2_Title Slide - Red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t="18750" b="2499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Darshan Institute of Engineering &amp; Technology, Rajkot</a:t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2554514" y="1"/>
            <a:ext cx="5255702" cy="1335004"/>
          </a:xfrm>
          <a:custGeom>
            <a:avLst/>
            <a:gdLst/>
            <a:ahLst/>
            <a:cxnLst/>
            <a:rect l="l" t="t" r="r" b="b"/>
            <a:pathLst>
              <a:path w="2048" h="517" extrusionOk="0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B71B1C"/>
              </a:gs>
              <a:gs pos="10000">
                <a:srgbClr val="B71B1C"/>
              </a:gs>
              <a:gs pos="100000">
                <a:srgbClr val="ED524F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0" y="5905331"/>
            <a:ext cx="1901425" cy="952668"/>
          </a:xfrm>
          <a:custGeom>
            <a:avLst/>
            <a:gdLst/>
            <a:ahLst/>
            <a:cxnLst/>
            <a:rect l="l" t="t" r="r" b="b"/>
            <a:pathLst>
              <a:path w="2048" h="1024" extrusionOk="0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B71B1C"/>
              </a:gs>
              <a:gs pos="10000">
                <a:srgbClr val="B71B1C"/>
              </a:gs>
              <a:gs pos="100000">
                <a:srgbClr val="ED524F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0" name="Google Shape;2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8334" y="4602222"/>
            <a:ext cx="3383666" cy="22557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" name="Google Shape;21;p2"/>
          <p:cNvCxnSpPr/>
          <p:nvPr/>
        </p:nvCxnSpPr>
        <p:spPr>
          <a:xfrm>
            <a:off x="1926694" y="6124097"/>
            <a:ext cx="4356000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6600"/>
              <a:buFont typeface="Roboto Condensed"/>
              <a:buNone/>
              <a:defRPr sz="6600" b="1">
                <a:solidFill>
                  <a:srgbClr val="36363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3" name="Google Shape;2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98063" y="6232297"/>
            <a:ext cx="182880" cy="18288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2"/>
          <p:cNvSpPr txBox="1">
            <a:spLocks noGrp="1"/>
          </p:cNvSpPr>
          <p:nvPr>
            <p:ph type="body" idx="1"/>
          </p:nvPr>
        </p:nvSpPr>
        <p:spPr>
          <a:xfrm>
            <a:off x="2180943" y="6175935"/>
            <a:ext cx="3735998" cy="290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body" idx="2"/>
          </p:nvPr>
        </p:nvSpPr>
        <p:spPr>
          <a:xfrm>
            <a:off x="2183874" y="6460218"/>
            <a:ext cx="3735998" cy="290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2"/>
          <p:cNvSpPr txBox="1">
            <a:spLocks noGrp="1"/>
          </p:cNvSpPr>
          <p:nvPr>
            <p:ph type="body" idx="3"/>
          </p:nvPr>
        </p:nvSpPr>
        <p:spPr>
          <a:xfrm>
            <a:off x="1837678" y="5537768"/>
            <a:ext cx="3735998" cy="290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8" name="Google Shape;28;p2"/>
          <p:cNvSpPr txBox="1">
            <a:spLocks noGrp="1"/>
          </p:cNvSpPr>
          <p:nvPr>
            <p:ph type="body" idx="4"/>
          </p:nvPr>
        </p:nvSpPr>
        <p:spPr>
          <a:xfrm>
            <a:off x="1837677" y="5273332"/>
            <a:ext cx="5581039" cy="290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71B1C"/>
              </a:buClr>
              <a:buSzPts val="1800"/>
              <a:buNone/>
              <a:defRPr sz="1800" b="1">
                <a:solidFill>
                  <a:srgbClr val="B71B1C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9" name="Google Shape;29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98163" y="73487"/>
            <a:ext cx="3016359" cy="136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2"/>
          <p:cNvPicPr preferRelativeResize="0"/>
          <p:nvPr/>
        </p:nvPicPr>
        <p:blipFill rotWithShape="1">
          <a:blip r:embed="rId6">
            <a:alphaModFix/>
          </a:blip>
          <a:srcRect l="62022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"/>
          <p:cNvSpPr txBox="1">
            <a:spLocks noGrp="1"/>
          </p:cNvSpPr>
          <p:nvPr>
            <p:ph type="body" idx="5"/>
          </p:nvPr>
        </p:nvSpPr>
        <p:spPr>
          <a:xfrm>
            <a:off x="2581756" y="20384"/>
            <a:ext cx="4646358" cy="73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2" name="Google Shape;32;p2"/>
          <p:cNvPicPr preferRelativeResize="0"/>
          <p:nvPr/>
        </p:nvPicPr>
        <p:blipFill rotWithShape="1">
          <a:blip r:embed="rId7">
            <a:alphaModFix/>
          </a:blip>
          <a:srcRect l="24746" t="7575" r="25760" b="18186"/>
          <a:stretch/>
        </p:blipFill>
        <p:spPr>
          <a:xfrm>
            <a:off x="356499" y="5214354"/>
            <a:ext cx="1354234" cy="1354234"/>
          </a:xfrm>
          <a:custGeom>
            <a:avLst/>
            <a:gdLst/>
            <a:ahLst/>
            <a:cxnLst/>
            <a:rect l="l" t="t" r="r" b="b"/>
            <a:pathLst>
              <a:path w="4572000" h="4572000" extrusionOk="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" name="Google Shape;33;p2" descr="User icon Royalty Free Vector Image - VectorStock"/>
          <p:cNvPicPr preferRelativeResize="0"/>
          <p:nvPr/>
        </p:nvPicPr>
        <p:blipFill rotWithShape="1">
          <a:blip r:embed="rId8">
            <a:alphaModFix/>
          </a:blip>
          <a:srcRect l="26030" t="21389" r="26030" b="34222"/>
          <a:stretch/>
        </p:blipFill>
        <p:spPr>
          <a:xfrm>
            <a:off x="353568" y="5211250"/>
            <a:ext cx="1353600" cy="1353600"/>
          </a:xfrm>
          <a:custGeom>
            <a:avLst/>
            <a:gdLst/>
            <a:ahLst/>
            <a:cxnLst/>
            <a:rect l="l" t="t" r="r" b="b"/>
            <a:pathLst>
              <a:path w="3044190" h="3044190" extrusionOk="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" name="Google Shape;34;p2"/>
          <p:cNvSpPr>
            <a:spLocks noGrp="1"/>
          </p:cNvSpPr>
          <p:nvPr>
            <p:ph type="pic" idx="6"/>
          </p:nvPr>
        </p:nvSpPr>
        <p:spPr>
          <a:xfrm>
            <a:off x="353569" y="5211251"/>
            <a:ext cx="1353599" cy="1353599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35" name="Google Shape;35;p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521220" y="1743250"/>
            <a:ext cx="1957894" cy="195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C92939E-66D9-C3C1-2925-877E93A104B9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338395" y="5211250"/>
            <a:ext cx="1377815" cy="13778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E04132C-088A-4457-A3C3-1DC6427585FC}"/>
              </a:ext>
            </a:extLst>
          </p:cNvPr>
          <p:cNvGrpSpPr/>
          <p:nvPr userDrawn="1"/>
        </p:nvGrpSpPr>
        <p:grpSpPr>
          <a:xfrm>
            <a:off x="131179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9C31A0-0173-45C3-B715-F73A797EA6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EB3A16-1B2C-44F3-A559-3929B9A2E162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Google Shape;58;p4">
            <a:extLst>
              <a:ext uri="{FF2B5EF4-FFF2-40B4-BE49-F238E27FC236}">
                <a16:creationId xmlns:a16="http://schemas.microsoft.com/office/drawing/2014/main" id="{AA4EE127-DE13-E3DF-75B4-AE52B95B1DAA}"/>
              </a:ext>
            </a:extLst>
          </p:cNvPr>
          <p:cNvSpPr txBox="1"/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1">
                <a:solidFill>
                  <a:srgbClr val="36363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‹#›</a:t>
            </a:fld>
            <a:endParaRPr sz="1200" b="1">
              <a:solidFill>
                <a:srgbClr val="36363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D8DB2CF5-7937-2400-8ABA-2442D0C97423}"/>
              </a:ext>
            </a:extLst>
          </p:cNvPr>
          <p:cNvSpPr txBox="1">
            <a:spLocks/>
          </p:cNvSpPr>
          <p:nvPr userDrawn="1"/>
        </p:nvSpPr>
        <p:spPr>
          <a:xfrm>
            <a:off x="838200" y="6602875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Dolly A.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Bharvada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8" name="Google Shape;128;p8">
            <a:extLst>
              <a:ext uri="{FF2B5EF4-FFF2-40B4-BE49-F238E27FC236}">
                <a16:creationId xmlns:a16="http://schemas.microsoft.com/office/drawing/2014/main" id="{A7BC8101-C442-39EF-2BA9-EEC2C2936095}"/>
              </a:ext>
            </a:extLst>
          </p:cNvPr>
          <p:cNvSpPr txBox="1"/>
          <p:nvPr userDrawn="1"/>
        </p:nvSpPr>
        <p:spPr>
          <a:xfrm>
            <a:off x="4010025" y="6604005"/>
            <a:ext cx="4761058" cy="253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200"/>
              <a:buFont typeface="Roboto Condensed Light"/>
              <a:buNone/>
            </a:pPr>
            <a:r>
              <a:rPr lang="en-US" sz="1200" dirty="0">
                <a:solidFill>
                  <a:srgbClr val="36363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#</a:t>
            </a:r>
            <a:r>
              <a:rPr lang="en-US" sz="1200" dirty="0">
                <a:solidFill>
                  <a:srgbClr val="8A8A8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2104CS301</a:t>
            </a:r>
            <a:r>
              <a:rPr lang="en-US" sz="1200" dirty="0">
                <a:solidFill>
                  <a:srgbClr val="36363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(CN)   </a:t>
            </a:r>
            <a:r>
              <a:rPr lang="en-US" sz="1200" dirty="0">
                <a:solidFill>
                  <a:srgbClr val="36363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⬥</a:t>
            </a:r>
            <a:r>
              <a:rPr lang="en-US" sz="1200" dirty="0">
                <a:solidFill>
                  <a:srgbClr val="36363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  LAB 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3951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0721797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922F1642-4481-D524-FE6D-75FF6CBDEDB8}"/>
              </a:ext>
            </a:extLst>
          </p:cNvPr>
          <p:cNvSpPr txBox="1">
            <a:spLocks/>
          </p:cNvSpPr>
          <p:nvPr userDrawn="1"/>
        </p:nvSpPr>
        <p:spPr>
          <a:xfrm>
            <a:off x="838200" y="6602875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Dolly A.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Bharvada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" name="Google Shape;128;p8">
            <a:extLst>
              <a:ext uri="{FF2B5EF4-FFF2-40B4-BE49-F238E27FC236}">
                <a16:creationId xmlns:a16="http://schemas.microsoft.com/office/drawing/2014/main" id="{440E780A-0729-39B6-7723-9EC331EB9620}"/>
              </a:ext>
            </a:extLst>
          </p:cNvPr>
          <p:cNvSpPr txBox="1"/>
          <p:nvPr userDrawn="1"/>
        </p:nvSpPr>
        <p:spPr>
          <a:xfrm>
            <a:off x="4038600" y="6604000"/>
            <a:ext cx="4761058" cy="253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200"/>
              <a:buFont typeface="Roboto Condensed Light"/>
              <a:buNone/>
            </a:pPr>
            <a:r>
              <a:rPr lang="en-US" sz="1200" b="0" i="0" u="none" strike="noStrike" kern="1200" cap="none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  <a:sym typeface="Roboto Condensed Light"/>
              </a:rPr>
              <a:t>#</a:t>
            </a:r>
            <a:r>
              <a:rPr lang="en-US" sz="1200" b="0" i="0" u="none" strike="noStrike" kern="1200" cap="none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  <a:sym typeface="Roboto Condensed"/>
              </a:rPr>
              <a:t> 2301CS501</a:t>
            </a:r>
            <a:r>
              <a:rPr lang="en-US" sz="1200" b="0" i="0" u="none" strike="noStrike" kern="1200" cap="none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  <a:sym typeface="Roboto Condensed Light"/>
              </a:rPr>
              <a:t> (CN)   </a:t>
            </a:r>
            <a:r>
              <a:rPr lang="en-US" sz="1200" dirty="0">
                <a:solidFill>
                  <a:srgbClr val="36363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⬥</a:t>
            </a:r>
            <a:r>
              <a:rPr lang="en-US" sz="1200" dirty="0">
                <a:solidFill>
                  <a:srgbClr val="36363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  LAB 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6460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Logo on BL">
  <p:cSld name="Title and Content - Logo on BL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"/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1" name="Google Shape;111;p8"/>
          <p:cNvSpPr txBox="1"/>
          <p:nvPr/>
        </p:nvSpPr>
        <p:spPr>
          <a:xfrm>
            <a:off x="838200" y="6604000"/>
            <a:ext cx="2743200" cy="25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6363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Prof. Jay R Dhamsaniya</a:t>
            </a:r>
            <a:endParaRPr sz="1200">
              <a:solidFill>
                <a:srgbClr val="363636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12" name="Google Shape;112;p8"/>
          <p:cNvSpPr txBox="1"/>
          <p:nvPr/>
        </p:nvSpPr>
        <p:spPr>
          <a:xfrm>
            <a:off x="4038600" y="6604000"/>
            <a:ext cx="4114800" cy="25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6363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#3130006 (PS)   </a:t>
            </a:r>
            <a:r>
              <a:rPr lang="en-US" sz="1200">
                <a:solidFill>
                  <a:srgbClr val="36363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⬥</a:t>
            </a:r>
            <a:r>
              <a:rPr lang="en-US" sz="1200">
                <a:solidFill>
                  <a:srgbClr val="36363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  Unit 1 – Basic Probability</a:t>
            </a:r>
            <a:endParaRPr/>
          </a:p>
        </p:txBody>
      </p:sp>
      <p:sp>
        <p:nvSpPr>
          <p:cNvPr id="113" name="Google Shape;113;p8"/>
          <p:cNvSpPr txBox="1"/>
          <p:nvPr/>
        </p:nvSpPr>
        <p:spPr>
          <a:xfrm>
            <a:off x="8610600" y="6604000"/>
            <a:ext cx="2743200" cy="25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1">
                <a:solidFill>
                  <a:srgbClr val="36363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‹#›</a:t>
            </a:fld>
            <a:endParaRPr sz="1200" b="1">
              <a:solidFill>
                <a:srgbClr val="36363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14" name="Google Shape;114;p8"/>
          <p:cNvPicPr preferRelativeResize="0"/>
          <p:nvPr/>
        </p:nvPicPr>
        <p:blipFill rotWithShape="1">
          <a:blip r:embed="rId2">
            <a:alphaModFix/>
          </a:blip>
          <a:srcRect t="86739" r="1768" b="3534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8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spcFirstLastPara="1" wrap="square" lIns="216000" tIns="108000" rIns="216000" bIns="1080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400"/>
              <a:buFont typeface="Roboto Condensed"/>
              <a:buNone/>
              <a:defRPr sz="3400" b="1">
                <a:solidFill>
                  <a:srgbClr val="36363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8"/>
          <p:cNvSpPr txBox="1">
            <a:spLocks noGrp="1"/>
          </p:cNvSpPr>
          <p:nvPr>
            <p:ph type="body" idx="1"/>
          </p:nvPr>
        </p:nvSpPr>
        <p:spPr>
          <a:xfrm>
            <a:off x="131180" y="863444"/>
            <a:ext cx="11929641" cy="5590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🞂"/>
              <a:defRPr sz="2400">
                <a:solidFill>
                  <a:schemeClr val="dk1"/>
                </a:solidFill>
              </a:defRPr>
            </a:lvl1pPr>
            <a:lvl2pPr marL="914400" lvl="1" indent="-3556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⮩"/>
              <a:defRPr sz="2000">
                <a:solidFill>
                  <a:schemeClr val="dk1"/>
                </a:solidFill>
              </a:defRPr>
            </a:lvl2pPr>
            <a:lvl3pPr marL="1371600" lvl="2" indent="-3429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Char char="▪"/>
              <a:defRPr sz="1800">
                <a:solidFill>
                  <a:schemeClr val="dk1"/>
                </a:solidFill>
              </a:defRPr>
            </a:lvl3pPr>
            <a:lvl4pPr marL="1828800" lvl="3" indent="-3302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marL="2286000" lvl="4" indent="-33020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cxnSp>
        <p:nvCxnSpPr>
          <p:cNvPr id="117" name="Google Shape;117;p8"/>
          <p:cNvCxnSpPr/>
          <p:nvPr/>
        </p:nvCxnSpPr>
        <p:spPr>
          <a:xfrm>
            <a:off x="0" y="711201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8" name="Google Shape;118;p8"/>
          <p:cNvCxnSpPr/>
          <p:nvPr/>
        </p:nvCxnSpPr>
        <p:spPr>
          <a:xfrm>
            <a:off x="0" y="6606251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BFBFBF">
                <a:alpha val="69803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9" name="Google Shape;119;p8"/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1" name="Google Shape;121;p8"/>
          <p:cNvSpPr txBox="1"/>
          <p:nvPr/>
        </p:nvSpPr>
        <p:spPr>
          <a:xfrm>
            <a:off x="8610600" y="6604000"/>
            <a:ext cx="2743200" cy="25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1">
                <a:solidFill>
                  <a:srgbClr val="36363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‹#›</a:t>
            </a:fld>
            <a:endParaRPr sz="1200" b="1">
              <a:solidFill>
                <a:srgbClr val="36363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22" name="Google Shape;122;p8"/>
          <p:cNvPicPr preferRelativeResize="0"/>
          <p:nvPr/>
        </p:nvPicPr>
        <p:blipFill rotWithShape="1">
          <a:blip r:embed="rId2">
            <a:alphaModFix/>
          </a:blip>
          <a:srcRect t="86739" r="1768" b="3534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8"/>
          <p:cNvCxnSpPr/>
          <p:nvPr/>
        </p:nvCxnSpPr>
        <p:spPr>
          <a:xfrm>
            <a:off x="0" y="711201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4" name="Google Shape;124;p8"/>
          <p:cNvCxnSpPr/>
          <p:nvPr/>
        </p:nvCxnSpPr>
        <p:spPr>
          <a:xfrm>
            <a:off x="0" y="6606251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BFBFBF">
                <a:alpha val="69803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25" name="Google Shape;125;p8"/>
          <p:cNvGrpSpPr/>
          <p:nvPr/>
        </p:nvGrpSpPr>
        <p:grpSpPr>
          <a:xfrm>
            <a:off x="218352" y="5580556"/>
            <a:ext cx="2554142" cy="828000"/>
            <a:chOff x="131178" y="5775961"/>
            <a:chExt cx="2530238" cy="820250"/>
          </a:xfrm>
        </p:grpSpPr>
        <p:pic>
          <p:nvPicPr>
            <p:cNvPr id="126" name="Google Shape;126;p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52314" y="5775961"/>
              <a:ext cx="1815353" cy="820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p8"/>
            <p:cNvSpPr/>
            <p:nvPr/>
          </p:nvSpPr>
          <p:spPr>
            <a:xfrm>
              <a:off x="131178" y="5775961"/>
              <a:ext cx="2530238" cy="820250"/>
            </a:xfrm>
            <a:prstGeom prst="rect">
              <a:avLst/>
            </a:pr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9193C1-62DE-9B63-C478-582D4EA02555}"/>
              </a:ext>
            </a:extLst>
          </p:cNvPr>
          <p:cNvSpPr txBox="1">
            <a:spLocks/>
          </p:cNvSpPr>
          <p:nvPr userDrawn="1"/>
        </p:nvSpPr>
        <p:spPr>
          <a:xfrm>
            <a:off x="875709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Dolly A.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Bharvada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" name="Google Shape;128;p8">
            <a:extLst>
              <a:ext uri="{FF2B5EF4-FFF2-40B4-BE49-F238E27FC236}">
                <a16:creationId xmlns:a16="http://schemas.microsoft.com/office/drawing/2014/main" id="{786000A6-658B-C3C0-6590-C8DF474BF99B}"/>
              </a:ext>
            </a:extLst>
          </p:cNvPr>
          <p:cNvSpPr txBox="1"/>
          <p:nvPr userDrawn="1"/>
        </p:nvSpPr>
        <p:spPr>
          <a:xfrm>
            <a:off x="4038600" y="6604000"/>
            <a:ext cx="4761058" cy="253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200"/>
              <a:buFont typeface="Roboto Condensed Light"/>
              <a:buNone/>
            </a:pPr>
            <a:r>
              <a:rPr lang="en-US" sz="1200" dirty="0">
                <a:solidFill>
                  <a:srgbClr val="36363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#</a:t>
            </a:r>
            <a:r>
              <a:rPr lang="en-US" sz="1200" dirty="0">
                <a:solidFill>
                  <a:srgbClr val="8A8A8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2304CS301</a:t>
            </a:r>
            <a:r>
              <a:rPr lang="en-US" sz="1200" dirty="0">
                <a:solidFill>
                  <a:srgbClr val="36363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(CN)   </a:t>
            </a:r>
            <a:r>
              <a:rPr lang="en-US" sz="1200" dirty="0">
                <a:solidFill>
                  <a:srgbClr val="36363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⬥</a:t>
            </a:r>
            <a:r>
              <a:rPr lang="en-US" sz="1200" dirty="0">
                <a:solidFill>
                  <a:srgbClr val="36363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  LAB 5</a:t>
            </a:r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k - Logo on TR">
  <p:cSld name="Blanck - Logo on TR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1" name="Google Shape;131;p9"/>
          <p:cNvSpPr txBox="1"/>
          <p:nvPr/>
        </p:nvSpPr>
        <p:spPr>
          <a:xfrm>
            <a:off x="838200" y="6604000"/>
            <a:ext cx="2743200" cy="25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6363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Prof. Jay R Dhamsaniya</a:t>
            </a:r>
            <a:endParaRPr sz="1200">
              <a:solidFill>
                <a:srgbClr val="363636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32" name="Google Shape;132;p9"/>
          <p:cNvSpPr txBox="1"/>
          <p:nvPr/>
        </p:nvSpPr>
        <p:spPr>
          <a:xfrm>
            <a:off x="4038600" y="6604000"/>
            <a:ext cx="4114800" cy="25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6363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#3130006 (PS)   </a:t>
            </a:r>
            <a:r>
              <a:rPr lang="en-US" sz="1200">
                <a:solidFill>
                  <a:srgbClr val="36363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⬥</a:t>
            </a:r>
            <a:r>
              <a:rPr lang="en-US" sz="1200">
                <a:solidFill>
                  <a:srgbClr val="36363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  Unit 1 – Basic Probability</a:t>
            </a:r>
            <a:endParaRPr/>
          </a:p>
        </p:txBody>
      </p:sp>
      <p:sp>
        <p:nvSpPr>
          <p:cNvPr id="133" name="Google Shape;133;p9"/>
          <p:cNvSpPr txBox="1"/>
          <p:nvPr/>
        </p:nvSpPr>
        <p:spPr>
          <a:xfrm>
            <a:off x="8610600" y="6604000"/>
            <a:ext cx="2743200" cy="25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1">
                <a:solidFill>
                  <a:srgbClr val="36363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‹#›</a:t>
            </a:fld>
            <a:endParaRPr sz="1200" b="1">
              <a:solidFill>
                <a:srgbClr val="36363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34" name="Google Shape;134;p9"/>
          <p:cNvCxnSpPr/>
          <p:nvPr/>
        </p:nvCxnSpPr>
        <p:spPr>
          <a:xfrm>
            <a:off x="0" y="6606251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BFBFBF">
                <a:alpha val="69803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5" name="Google Shape;135;p9"/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7" name="Google Shape;137;p9"/>
          <p:cNvSpPr txBox="1"/>
          <p:nvPr/>
        </p:nvSpPr>
        <p:spPr>
          <a:xfrm>
            <a:off x="8610600" y="6604000"/>
            <a:ext cx="2743200" cy="25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1">
                <a:solidFill>
                  <a:srgbClr val="36363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‹#›</a:t>
            </a:fld>
            <a:endParaRPr sz="1200" b="1">
              <a:solidFill>
                <a:srgbClr val="36363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38" name="Google Shape;138;p9"/>
          <p:cNvCxnSpPr/>
          <p:nvPr/>
        </p:nvCxnSpPr>
        <p:spPr>
          <a:xfrm>
            <a:off x="0" y="6606251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BFBFBF">
                <a:alpha val="69803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39" name="Google Shape;139;p9"/>
          <p:cNvGrpSpPr/>
          <p:nvPr/>
        </p:nvGrpSpPr>
        <p:grpSpPr>
          <a:xfrm>
            <a:off x="9637856" y="0"/>
            <a:ext cx="2554142" cy="828000"/>
            <a:chOff x="131178" y="5775961"/>
            <a:chExt cx="2530238" cy="820250"/>
          </a:xfrm>
        </p:grpSpPr>
        <p:pic>
          <p:nvPicPr>
            <p:cNvPr id="140" name="Google Shape;140;p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52314" y="5775961"/>
              <a:ext cx="1815353" cy="820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" name="Google Shape;141;p9"/>
            <p:cNvSpPr/>
            <p:nvPr/>
          </p:nvSpPr>
          <p:spPr>
            <a:xfrm>
              <a:off x="131178" y="5775961"/>
              <a:ext cx="2530238" cy="820250"/>
            </a:xfrm>
            <a:prstGeom prst="rect">
              <a:avLst/>
            </a:pr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5D5EA3-2859-DAB5-3BCA-AD1537791CBC}"/>
              </a:ext>
            </a:extLst>
          </p:cNvPr>
          <p:cNvSpPr txBox="1">
            <a:spLocks/>
          </p:cNvSpPr>
          <p:nvPr userDrawn="1"/>
        </p:nvSpPr>
        <p:spPr>
          <a:xfrm>
            <a:off x="875709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Dolly A.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Bharvada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" name="Google Shape;128;p8">
            <a:extLst>
              <a:ext uri="{FF2B5EF4-FFF2-40B4-BE49-F238E27FC236}">
                <a16:creationId xmlns:a16="http://schemas.microsoft.com/office/drawing/2014/main" id="{C1C06B82-F974-7359-27B4-72F5081B4208}"/>
              </a:ext>
            </a:extLst>
          </p:cNvPr>
          <p:cNvSpPr txBox="1"/>
          <p:nvPr userDrawn="1"/>
        </p:nvSpPr>
        <p:spPr>
          <a:xfrm>
            <a:off x="4038600" y="6604000"/>
            <a:ext cx="4761058" cy="253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200"/>
              <a:buFont typeface="Roboto Condensed Light"/>
              <a:buNone/>
            </a:pPr>
            <a:r>
              <a:rPr lang="en-US" sz="1200" dirty="0">
                <a:solidFill>
                  <a:srgbClr val="36363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#</a:t>
            </a:r>
            <a:r>
              <a:rPr lang="en-US" sz="1200" dirty="0">
                <a:solidFill>
                  <a:srgbClr val="8A8A8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2304CS301</a:t>
            </a:r>
            <a:r>
              <a:rPr lang="en-US" sz="1200" dirty="0">
                <a:solidFill>
                  <a:srgbClr val="36363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(CN)   </a:t>
            </a:r>
            <a:r>
              <a:rPr lang="en-US" sz="1200" dirty="0">
                <a:solidFill>
                  <a:srgbClr val="36363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⬥</a:t>
            </a:r>
            <a:r>
              <a:rPr lang="en-US" sz="1200" dirty="0">
                <a:solidFill>
                  <a:srgbClr val="36363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  LAB 5</a:t>
            </a:r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k - Logo on BR">
  <p:cSld name="Blanck - Logo on BR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0"/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5" name="Google Shape;145;p10"/>
          <p:cNvSpPr txBox="1"/>
          <p:nvPr/>
        </p:nvSpPr>
        <p:spPr>
          <a:xfrm>
            <a:off x="838200" y="6604000"/>
            <a:ext cx="2743200" cy="25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6363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Prof. Jay R Dhamsaniya</a:t>
            </a:r>
            <a:endParaRPr sz="1200">
              <a:solidFill>
                <a:srgbClr val="363636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6" name="Google Shape;146;p10"/>
          <p:cNvSpPr txBox="1"/>
          <p:nvPr/>
        </p:nvSpPr>
        <p:spPr>
          <a:xfrm>
            <a:off x="4038600" y="6604000"/>
            <a:ext cx="4114800" cy="25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6363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#3130006 (PS)   </a:t>
            </a:r>
            <a:r>
              <a:rPr lang="en-US" sz="1200">
                <a:solidFill>
                  <a:srgbClr val="36363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⬥</a:t>
            </a:r>
            <a:r>
              <a:rPr lang="en-US" sz="1200">
                <a:solidFill>
                  <a:srgbClr val="36363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  Unit 1 – Basic Probability</a:t>
            </a:r>
            <a:endParaRPr/>
          </a:p>
        </p:txBody>
      </p:sp>
      <p:sp>
        <p:nvSpPr>
          <p:cNvPr id="147" name="Google Shape;147;p10"/>
          <p:cNvSpPr txBox="1"/>
          <p:nvPr/>
        </p:nvSpPr>
        <p:spPr>
          <a:xfrm>
            <a:off x="8610600" y="6604000"/>
            <a:ext cx="2743200" cy="25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1">
                <a:solidFill>
                  <a:srgbClr val="36363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‹#›</a:t>
            </a:fld>
            <a:endParaRPr sz="1200" b="1">
              <a:solidFill>
                <a:srgbClr val="36363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48" name="Google Shape;148;p10"/>
          <p:cNvCxnSpPr/>
          <p:nvPr/>
        </p:nvCxnSpPr>
        <p:spPr>
          <a:xfrm>
            <a:off x="0" y="6606251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BFBFBF">
                <a:alpha val="69803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9" name="Google Shape;149;p10"/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1" name="Google Shape;151;p10"/>
          <p:cNvSpPr txBox="1"/>
          <p:nvPr/>
        </p:nvSpPr>
        <p:spPr>
          <a:xfrm>
            <a:off x="8610600" y="6604000"/>
            <a:ext cx="2743200" cy="25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1">
                <a:solidFill>
                  <a:srgbClr val="36363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‹#›</a:t>
            </a:fld>
            <a:endParaRPr sz="1200" b="1">
              <a:solidFill>
                <a:srgbClr val="36363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52" name="Google Shape;152;p10"/>
          <p:cNvCxnSpPr/>
          <p:nvPr/>
        </p:nvCxnSpPr>
        <p:spPr>
          <a:xfrm>
            <a:off x="0" y="6606251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BFBFBF">
                <a:alpha val="69803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53" name="Google Shape;153;p10"/>
          <p:cNvGrpSpPr/>
          <p:nvPr/>
        </p:nvGrpSpPr>
        <p:grpSpPr>
          <a:xfrm>
            <a:off x="9637856" y="0"/>
            <a:ext cx="2554142" cy="828000"/>
            <a:chOff x="131178" y="5775961"/>
            <a:chExt cx="2530238" cy="820250"/>
          </a:xfrm>
        </p:grpSpPr>
        <p:pic>
          <p:nvPicPr>
            <p:cNvPr id="154" name="Google Shape;154;p10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52314" y="5775961"/>
              <a:ext cx="1815353" cy="820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10"/>
            <p:cNvSpPr/>
            <p:nvPr/>
          </p:nvSpPr>
          <p:spPr>
            <a:xfrm>
              <a:off x="131178" y="5775961"/>
              <a:ext cx="2530238" cy="820250"/>
            </a:xfrm>
            <a:prstGeom prst="rect">
              <a:avLst/>
            </a:pr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9DEBE3-998F-9556-AEC4-5D765E4CBD30}"/>
              </a:ext>
            </a:extLst>
          </p:cNvPr>
          <p:cNvSpPr txBox="1">
            <a:spLocks/>
          </p:cNvSpPr>
          <p:nvPr userDrawn="1"/>
        </p:nvSpPr>
        <p:spPr>
          <a:xfrm>
            <a:off x="875709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Dolly A.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Bharvada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" name="Google Shape;128;p8">
            <a:extLst>
              <a:ext uri="{FF2B5EF4-FFF2-40B4-BE49-F238E27FC236}">
                <a16:creationId xmlns:a16="http://schemas.microsoft.com/office/drawing/2014/main" id="{CA8014BE-698F-4539-BE55-F3C1D3705629}"/>
              </a:ext>
            </a:extLst>
          </p:cNvPr>
          <p:cNvSpPr txBox="1"/>
          <p:nvPr userDrawn="1"/>
        </p:nvSpPr>
        <p:spPr>
          <a:xfrm>
            <a:off x="4038600" y="6604000"/>
            <a:ext cx="4761058" cy="253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200"/>
              <a:buFont typeface="Roboto Condensed Light"/>
              <a:buNone/>
            </a:pPr>
            <a:r>
              <a:rPr lang="en-US" sz="1200" dirty="0">
                <a:solidFill>
                  <a:srgbClr val="36363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#</a:t>
            </a:r>
            <a:r>
              <a:rPr lang="en-US" sz="1200" dirty="0">
                <a:solidFill>
                  <a:srgbClr val="8A8A8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200" b="0" i="0" u="none" strike="noStrike" kern="1200" cap="none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  <a:sym typeface="Roboto Condensed"/>
              </a:rPr>
              <a:t>2301CS501</a:t>
            </a:r>
            <a:r>
              <a:rPr lang="en-US" sz="1200" b="0" i="0" u="none" strike="noStrike" kern="1200" cap="none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  <a:sym typeface="Roboto Condensed Light"/>
              </a:rPr>
              <a:t> </a:t>
            </a:r>
            <a:r>
              <a:rPr lang="en-US" sz="1200" dirty="0">
                <a:solidFill>
                  <a:srgbClr val="8A8A8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r>
              <a:rPr lang="en-US" sz="1200" dirty="0">
                <a:solidFill>
                  <a:srgbClr val="36363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(CN)   </a:t>
            </a:r>
            <a:r>
              <a:rPr lang="en-US" sz="1200" dirty="0">
                <a:solidFill>
                  <a:srgbClr val="36363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⬥</a:t>
            </a:r>
            <a:r>
              <a:rPr lang="en-US" sz="1200" dirty="0">
                <a:solidFill>
                  <a:srgbClr val="36363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  LAB 5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k - Logo on BL">
  <p:cSld name="Blanck - Logo on BL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"/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9" name="Google Shape;159;p11"/>
          <p:cNvSpPr txBox="1"/>
          <p:nvPr/>
        </p:nvSpPr>
        <p:spPr>
          <a:xfrm>
            <a:off x="838200" y="6604000"/>
            <a:ext cx="2743200" cy="25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6363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Prof. Jay R Dhamsaniya</a:t>
            </a:r>
            <a:endParaRPr sz="1200">
              <a:solidFill>
                <a:srgbClr val="363636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60" name="Google Shape;160;p11"/>
          <p:cNvSpPr txBox="1"/>
          <p:nvPr/>
        </p:nvSpPr>
        <p:spPr>
          <a:xfrm>
            <a:off x="4038600" y="6604000"/>
            <a:ext cx="4114800" cy="25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6363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#3130006 (PS)   </a:t>
            </a:r>
            <a:r>
              <a:rPr lang="en-US" sz="1200">
                <a:solidFill>
                  <a:srgbClr val="36363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⬥</a:t>
            </a:r>
            <a:r>
              <a:rPr lang="en-US" sz="1200">
                <a:solidFill>
                  <a:srgbClr val="36363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  Unit 1 – Basic Probability</a:t>
            </a:r>
            <a:endParaRPr/>
          </a:p>
        </p:txBody>
      </p:sp>
      <p:sp>
        <p:nvSpPr>
          <p:cNvPr id="161" name="Google Shape;161;p11"/>
          <p:cNvSpPr txBox="1"/>
          <p:nvPr/>
        </p:nvSpPr>
        <p:spPr>
          <a:xfrm>
            <a:off x="8610600" y="6604000"/>
            <a:ext cx="2743200" cy="25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1">
                <a:solidFill>
                  <a:srgbClr val="36363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‹#›</a:t>
            </a:fld>
            <a:endParaRPr sz="1200" b="1">
              <a:solidFill>
                <a:srgbClr val="36363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62" name="Google Shape;162;p11"/>
          <p:cNvCxnSpPr/>
          <p:nvPr/>
        </p:nvCxnSpPr>
        <p:spPr>
          <a:xfrm>
            <a:off x="0" y="6606251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BFBFBF">
                <a:alpha val="69803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3" name="Google Shape;163;p11"/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5" name="Google Shape;165;p11"/>
          <p:cNvSpPr txBox="1"/>
          <p:nvPr/>
        </p:nvSpPr>
        <p:spPr>
          <a:xfrm>
            <a:off x="8610600" y="6604000"/>
            <a:ext cx="2743200" cy="25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1">
                <a:solidFill>
                  <a:srgbClr val="36363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‹#›</a:t>
            </a:fld>
            <a:endParaRPr sz="1200" b="1">
              <a:solidFill>
                <a:srgbClr val="36363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66" name="Google Shape;166;p11"/>
          <p:cNvCxnSpPr/>
          <p:nvPr/>
        </p:nvCxnSpPr>
        <p:spPr>
          <a:xfrm>
            <a:off x="0" y="6606251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BFBFBF">
                <a:alpha val="69803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67" name="Google Shape;167;p11"/>
          <p:cNvGrpSpPr/>
          <p:nvPr/>
        </p:nvGrpSpPr>
        <p:grpSpPr>
          <a:xfrm>
            <a:off x="37511" y="5776000"/>
            <a:ext cx="2554142" cy="828000"/>
            <a:chOff x="131178" y="5775961"/>
            <a:chExt cx="2530238" cy="820250"/>
          </a:xfrm>
        </p:grpSpPr>
        <p:pic>
          <p:nvPicPr>
            <p:cNvPr id="168" name="Google Shape;168;p1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52314" y="5775961"/>
              <a:ext cx="1815353" cy="820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" name="Google Shape;169;p11"/>
            <p:cNvSpPr/>
            <p:nvPr/>
          </p:nvSpPr>
          <p:spPr>
            <a:xfrm>
              <a:off x="131178" y="5775961"/>
              <a:ext cx="2530238" cy="820250"/>
            </a:xfrm>
            <a:prstGeom prst="rect">
              <a:avLst/>
            </a:pr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42A034-9800-3080-77A7-221A1B18BBBC}"/>
              </a:ext>
            </a:extLst>
          </p:cNvPr>
          <p:cNvSpPr txBox="1">
            <a:spLocks/>
          </p:cNvSpPr>
          <p:nvPr userDrawn="1"/>
        </p:nvSpPr>
        <p:spPr>
          <a:xfrm>
            <a:off x="875709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Dolly A.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Bharvada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" name="Google Shape;128;p8">
            <a:extLst>
              <a:ext uri="{FF2B5EF4-FFF2-40B4-BE49-F238E27FC236}">
                <a16:creationId xmlns:a16="http://schemas.microsoft.com/office/drawing/2014/main" id="{D28C5961-3104-06B5-E96F-6B868DD89EF5}"/>
              </a:ext>
            </a:extLst>
          </p:cNvPr>
          <p:cNvSpPr txBox="1"/>
          <p:nvPr userDrawn="1"/>
        </p:nvSpPr>
        <p:spPr>
          <a:xfrm>
            <a:off x="4038600" y="6604000"/>
            <a:ext cx="4761058" cy="253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200"/>
              <a:buFont typeface="Roboto Condensed Light"/>
              <a:buNone/>
            </a:pPr>
            <a:r>
              <a:rPr lang="en-US" sz="1200" b="0" i="0" u="none" strike="noStrike" kern="1200" cap="none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  <a:sym typeface="Roboto Condensed"/>
              </a:rPr>
              <a:t>2301CS501 </a:t>
            </a:r>
            <a:r>
              <a:rPr lang="en-US" sz="1200" dirty="0">
                <a:solidFill>
                  <a:srgbClr val="36363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(CN)   </a:t>
            </a:r>
            <a:r>
              <a:rPr lang="en-US" sz="1200" dirty="0">
                <a:solidFill>
                  <a:srgbClr val="36363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⬥</a:t>
            </a:r>
            <a:r>
              <a:rPr lang="en-US" sz="1200" dirty="0">
                <a:solidFill>
                  <a:srgbClr val="36363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  LAB 5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3"/>
          <p:cNvPicPr preferRelativeResize="0"/>
          <p:nvPr/>
        </p:nvPicPr>
        <p:blipFill rotWithShape="1">
          <a:blip r:embed="rId2">
            <a:alphaModFix/>
          </a:blip>
          <a:srcRect r="11581" b="21179"/>
          <a:stretch/>
        </p:blipFill>
        <p:spPr>
          <a:xfrm rot="-5400000">
            <a:off x="9807099" y="606901"/>
            <a:ext cx="2991808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3"/>
          <p:cNvPicPr preferRelativeResize="0"/>
          <p:nvPr/>
        </p:nvPicPr>
        <p:blipFill rotWithShape="1">
          <a:blip r:embed="rId3">
            <a:alphaModFix/>
          </a:blip>
          <a:srcRect l="79646" t="18062" r="2730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3064"/>
              </a:buClr>
              <a:buSzPts val="6000"/>
              <a:buFont typeface="Roboto Condensed"/>
              <a:buNone/>
              <a:defRPr sz="6000" b="1">
                <a:solidFill>
                  <a:srgbClr val="1D306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0" name="Google Shape;40;p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A"/>
              </a:buClr>
              <a:buSzPts val="2000"/>
              <a:buNone/>
              <a:defRPr sz="2000">
                <a:solidFill>
                  <a:srgbClr val="8A8A8A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A"/>
              </a:buClr>
              <a:buSzPts val="1800"/>
              <a:buNone/>
              <a:defRPr sz="1800">
                <a:solidFill>
                  <a:srgbClr val="8A8A8A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A"/>
              </a:buClr>
              <a:buSzPts val="1600"/>
              <a:buNone/>
              <a:defRPr sz="1600">
                <a:solidFill>
                  <a:srgbClr val="8A8A8A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A"/>
              </a:buClr>
              <a:buSzPts val="1600"/>
              <a:buNone/>
              <a:defRPr sz="1600">
                <a:solidFill>
                  <a:srgbClr val="8A8A8A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A"/>
              </a:buClr>
              <a:buSzPts val="1600"/>
              <a:buNone/>
              <a:defRPr sz="1600">
                <a:solidFill>
                  <a:srgbClr val="8A8A8A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A"/>
              </a:buClr>
              <a:buSzPts val="1600"/>
              <a:buNone/>
              <a:defRPr sz="1600">
                <a:solidFill>
                  <a:srgbClr val="8A8A8A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A"/>
              </a:buClr>
              <a:buSzPts val="1600"/>
              <a:buNone/>
              <a:defRPr sz="1600">
                <a:solidFill>
                  <a:srgbClr val="8A8A8A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A"/>
              </a:buClr>
              <a:buSzPts val="1600"/>
              <a:buNone/>
              <a:defRPr sz="1600">
                <a:solidFill>
                  <a:srgbClr val="8A8A8A"/>
                </a:solidFill>
              </a:defRPr>
            </a:lvl9pPr>
          </a:lstStyle>
          <a:p>
            <a:endParaRPr/>
          </a:p>
        </p:txBody>
      </p:sp>
      <p:pic>
        <p:nvPicPr>
          <p:cNvPr id="41" name="Google Shape;41;p3"/>
          <p:cNvPicPr preferRelativeResize="0"/>
          <p:nvPr/>
        </p:nvPicPr>
        <p:blipFill rotWithShape="1">
          <a:blip r:embed="rId2">
            <a:alphaModFix/>
          </a:blip>
          <a:srcRect r="11581" b="21179"/>
          <a:stretch/>
        </p:blipFill>
        <p:spPr>
          <a:xfrm rot="-5400000">
            <a:off x="9807099" y="606901"/>
            <a:ext cx="2991808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3"/>
          <p:cNvPicPr preferRelativeResize="0"/>
          <p:nvPr/>
        </p:nvPicPr>
        <p:blipFill rotWithShape="1">
          <a:blip r:embed="rId4">
            <a:alphaModFix/>
          </a:blip>
          <a:srcRect l="79646" t="18062" r="2730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3"/>
          <p:cNvSpPr/>
          <p:nvPr/>
        </p:nvSpPr>
        <p:spPr>
          <a:xfrm>
            <a:off x="0" y="5905331"/>
            <a:ext cx="1901425" cy="952668"/>
          </a:xfrm>
          <a:custGeom>
            <a:avLst/>
            <a:gdLst/>
            <a:ahLst/>
            <a:cxnLst/>
            <a:rect l="l" t="t" r="r" b="b"/>
            <a:pathLst>
              <a:path w="2048" h="1024" extrusionOk="0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B71B1C"/>
              </a:gs>
              <a:gs pos="10000">
                <a:srgbClr val="B71B1C"/>
              </a:gs>
              <a:gs pos="100000">
                <a:srgbClr val="ED524F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4" name="Google Shape;44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169807" y="5866956"/>
            <a:ext cx="1778000" cy="8034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8493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mplete Blanck">
  <p:cSld name="2_Complete Blanck">
    <p:bg>
      <p:bgPr>
        <a:solidFill>
          <a:schemeClr val="dk2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6969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Condensed"/>
              <a:buNone/>
              <a:defRPr sz="4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A8A8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A8A8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A8A8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A8A8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A8A8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A8A8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A8A8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A8A8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A8A8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A8A8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A8A8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61" r:id="rId3"/>
    <p:sldLayoutId id="2147483654" r:id="rId4"/>
    <p:sldLayoutId id="2147483655" r:id="rId5"/>
    <p:sldLayoutId id="2147483656" r:id="rId6"/>
    <p:sldLayoutId id="2147483657" r:id="rId7"/>
    <p:sldLayoutId id="2147483662" r:id="rId8"/>
    <p:sldLayoutId id="214748366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>
            <a:spLocks noGrp="1"/>
          </p:cNvSpPr>
          <p:nvPr>
            <p:ph type="ctrTitle"/>
          </p:nvPr>
        </p:nvSpPr>
        <p:spPr>
          <a:xfrm>
            <a:off x="681410" y="1418288"/>
            <a:ext cx="7314510" cy="2432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4800"/>
            </a:pPr>
            <a:r>
              <a:rPr lang="en-US" sz="4800" b="0" dirty="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LAB- 5</a:t>
            </a:r>
            <a:r>
              <a:rPr lang="en-US" dirty="0"/>
              <a:t/>
            </a:r>
            <a:br>
              <a:rPr lang="en-US" dirty="0"/>
            </a:b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4800" b="0" dirty="0"/>
              <a:t>Study the concept of </a:t>
            </a:r>
            <a:r>
              <a:rPr lang="en-US" sz="4800" dirty="0"/>
              <a:t>VLAN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212" name="Google Shape;212;p13"/>
          <p:cNvSpPr txBox="1">
            <a:spLocks noGrp="1"/>
          </p:cNvSpPr>
          <p:nvPr>
            <p:ph type="body" idx="1"/>
          </p:nvPr>
        </p:nvSpPr>
        <p:spPr>
          <a:xfrm>
            <a:off x="2180943" y="6175935"/>
            <a:ext cx="3735998" cy="290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 dirty="0"/>
              <a:t>Dolly.bharvada@darshan.ac.in</a:t>
            </a:r>
            <a:endParaRPr sz="1400" dirty="0"/>
          </a:p>
        </p:txBody>
      </p:sp>
      <p:sp>
        <p:nvSpPr>
          <p:cNvPr id="214" name="Google Shape;214;p13"/>
          <p:cNvSpPr txBox="1">
            <a:spLocks noGrp="1"/>
          </p:cNvSpPr>
          <p:nvPr>
            <p:ph type="body" idx="3"/>
          </p:nvPr>
        </p:nvSpPr>
        <p:spPr>
          <a:xfrm>
            <a:off x="1837678" y="5537768"/>
            <a:ext cx="3735998" cy="290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 dirty="0"/>
              <a:t>Computer Science &amp; Engineering Department</a:t>
            </a:r>
            <a:endParaRPr dirty="0"/>
          </a:p>
        </p:txBody>
      </p:sp>
      <p:sp>
        <p:nvSpPr>
          <p:cNvPr id="215" name="Google Shape;215;p13"/>
          <p:cNvSpPr txBox="1">
            <a:spLocks noGrp="1"/>
          </p:cNvSpPr>
          <p:nvPr>
            <p:ph type="body" idx="4"/>
          </p:nvPr>
        </p:nvSpPr>
        <p:spPr>
          <a:xfrm>
            <a:off x="1837677" y="5273332"/>
            <a:ext cx="5581039" cy="290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71B1C"/>
              </a:buClr>
              <a:buSzPts val="1400"/>
              <a:buNone/>
            </a:pPr>
            <a:r>
              <a:rPr lang="en-US" sz="1400" dirty="0">
                <a:solidFill>
                  <a:srgbClr val="B71B1C"/>
                </a:solidFill>
              </a:rPr>
              <a:t>Prof. Dolly A. </a:t>
            </a:r>
            <a:r>
              <a:rPr lang="en-US" sz="1400" dirty="0" err="1">
                <a:solidFill>
                  <a:srgbClr val="B71B1C"/>
                </a:solidFill>
              </a:rPr>
              <a:t>Bharvada</a:t>
            </a:r>
            <a:endParaRPr dirty="0"/>
          </a:p>
        </p:txBody>
      </p:sp>
      <p:sp>
        <p:nvSpPr>
          <p:cNvPr id="216" name="Google Shape;216;p13"/>
          <p:cNvSpPr txBox="1">
            <a:spLocks noGrp="1"/>
          </p:cNvSpPr>
          <p:nvPr>
            <p:ph type="body" idx="5"/>
          </p:nvPr>
        </p:nvSpPr>
        <p:spPr>
          <a:xfrm>
            <a:off x="2581756" y="20384"/>
            <a:ext cx="4646358" cy="73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b="1" dirty="0"/>
              <a:t>Computer Network</a:t>
            </a:r>
            <a:r>
              <a:rPr lang="en-US" dirty="0"/>
              <a:t>(CN)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dirty="0"/>
              <a:t>DU #2104CS301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1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spcFirstLastPara="1" wrap="square" lIns="216000" tIns="108000" rIns="216000" bIns="1080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400"/>
              <a:buFont typeface="Roboto Condensed"/>
              <a:buNone/>
            </a:pPr>
            <a:r>
              <a:rPr lang="en-US" dirty="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</a:rPr>
              <a:t>Advantages of VLAN</a:t>
            </a:r>
          </a:p>
        </p:txBody>
      </p:sp>
      <p:sp>
        <p:nvSpPr>
          <p:cNvPr id="434" name="Google Shape;434;p31"/>
          <p:cNvSpPr txBox="1">
            <a:spLocks noGrp="1"/>
          </p:cNvSpPr>
          <p:nvPr>
            <p:ph type="body" idx="1"/>
          </p:nvPr>
        </p:nvSpPr>
        <p:spPr>
          <a:xfrm>
            <a:off x="131180" y="863444"/>
            <a:ext cx="11929641" cy="5590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b="1" dirty="0">
                <a:solidFill>
                  <a:srgbClr val="C00000"/>
                </a:solidFill>
              </a:rPr>
              <a:t>It improves the security </a:t>
            </a:r>
            <a:r>
              <a:rPr lang="en-US" dirty="0"/>
              <a:t>by reducing the number of end-stations that receive copies of BUM  (Broadcast, Unicast, and Multicast) traffic.</a:t>
            </a:r>
            <a:endParaRPr dirty="0"/>
          </a:p>
          <a:p>
            <a:pPr lvl="0"/>
            <a:r>
              <a:rPr lang="en-US" b="1" dirty="0">
                <a:solidFill>
                  <a:srgbClr val="C00000"/>
                </a:solidFill>
              </a:rPr>
              <a:t>It creates smaller fault domains</a:t>
            </a:r>
            <a:r>
              <a:rPr lang="en-US" dirty="0"/>
              <a:t> by isolating different groups of devices in separate broadcast domain.</a:t>
            </a:r>
          </a:p>
          <a:p>
            <a:pPr lvl="0"/>
            <a:r>
              <a:rPr lang="en-US" b="1" dirty="0">
                <a:solidFill>
                  <a:srgbClr val="C00000"/>
                </a:solidFill>
              </a:rPr>
              <a:t>It reduces the CPU overhead </a:t>
            </a:r>
            <a:r>
              <a:rPr lang="en-US" dirty="0"/>
              <a:t>on each device in the LAN by </a:t>
            </a:r>
            <a:r>
              <a:rPr lang="en-US" b="1" dirty="0"/>
              <a:t>limiting</a:t>
            </a:r>
            <a:r>
              <a:rPr lang="en-US" dirty="0"/>
              <a:t> the number of </a:t>
            </a:r>
            <a:r>
              <a:rPr lang="en-US" b="1" dirty="0"/>
              <a:t>broadcast frames</a:t>
            </a:r>
            <a:r>
              <a:rPr lang="en-US" dirty="0"/>
              <a:t> received.</a:t>
            </a:r>
          </a:p>
          <a:p>
            <a:pPr lvl="0"/>
            <a:r>
              <a:rPr lang="en-US" b="1" dirty="0">
                <a:solidFill>
                  <a:srgbClr val="C00000"/>
                </a:solidFill>
              </a:rPr>
              <a:t>It improves network performance </a:t>
            </a:r>
            <a:r>
              <a:rPr lang="en-US" dirty="0"/>
              <a:t>and speed of </a:t>
            </a:r>
            <a:r>
              <a:rPr lang="en-US" b="1" dirty="0"/>
              <a:t>failure recovering</a:t>
            </a:r>
            <a:r>
              <a:rPr lang="en-US" dirty="0"/>
              <a:t>. 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2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spcFirstLastPara="1" wrap="square" lIns="216000" tIns="108000" rIns="216000" bIns="108000" anchor="ctr" anchorCtr="0">
            <a:normAutofit/>
          </a:bodyPr>
          <a:lstStyle/>
          <a:p>
            <a:pPr>
              <a:buClr>
                <a:srgbClr val="363636"/>
              </a:buClr>
              <a:buSzPts val="3400"/>
            </a:pPr>
            <a:r>
              <a:rPr lang="en-US" dirty="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</a:rPr>
              <a:t>Access and Trunk Interfaces</a:t>
            </a:r>
          </a:p>
        </p:txBody>
      </p:sp>
      <p:sp>
        <p:nvSpPr>
          <p:cNvPr id="440" name="Google Shape;440;p32"/>
          <p:cNvSpPr txBox="1">
            <a:spLocks noGrp="1"/>
          </p:cNvSpPr>
          <p:nvPr>
            <p:ph type="body" idx="1"/>
          </p:nvPr>
        </p:nvSpPr>
        <p:spPr>
          <a:xfrm>
            <a:off x="131179" y="802641"/>
            <a:ext cx="11929641" cy="5590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buSzPts val="2400"/>
            </a:pPr>
            <a:r>
              <a:rPr lang="en-US" dirty="0"/>
              <a:t>Ethernet interfaces can be configured in two ways:</a:t>
            </a:r>
          </a:p>
          <a:p>
            <a:pPr lvl="1">
              <a:spcBef>
                <a:spcPts val="0"/>
              </a:spcBef>
            </a:pPr>
            <a:r>
              <a:rPr lang="en-US" b="1" dirty="0">
                <a:solidFill>
                  <a:srgbClr val="C00000"/>
                </a:solidFill>
              </a:rPr>
              <a:t>Access ports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b="1" dirty="0">
                <a:solidFill>
                  <a:srgbClr val="C00000"/>
                </a:solidFill>
              </a:rPr>
              <a:t>Trunk ports</a:t>
            </a:r>
            <a:r>
              <a:rPr lang="en-US" dirty="0"/>
              <a:t>. </a:t>
            </a:r>
            <a:endParaRPr dirty="0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3"/>
          <p:cNvSpPr txBox="1"/>
          <p:nvPr/>
        </p:nvSpPr>
        <p:spPr>
          <a:xfrm>
            <a:off x="895516" y="2274838"/>
            <a:ext cx="10400969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 </a:t>
            </a:r>
            <a:r>
              <a:rPr lang="en-US" sz="4800" dirty="0">
                <a:solidFill>
                  <a:srgbClr val="FFC000"/>
                </a:solidFill>
                <a:latin typeface="Lobster"/>
                <a:ea typeface="Lobster"/>
                <a:cs typeface="Lobster"/>
                <a:sym typeface="Lobster"/>
              </a:rPr>
              <a:t>access port</a:t>
            </a:r>
            <a:r>
              <a:rPr lang="en-US" sz="4800" dirty="0">
                <a:solidFill>
                  <a:srgbClr val="FFC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48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can have only </a:t>
            </a:r>
            <a:r>
              <a:rPr lang="en-US" sz="4800" b="1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one VLAN</a:t>
            </a:r>
            <a:r>
              <a:rPr lang="en-US" sz="48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configured on the interface; </a:t>
            </a:r>
            <a:r>
              <a:rPr lang="en-US" sz="4800" dirty="0">
                <a:solidFill>
                  <a:srgbClr val="FFFF00"/>
                </a:solidFill>
                <a:latin typeface="Lobster"/>
                <a:ea typeface="Lobster"/>
                <a:cs typeface="Lobster"/>
                <a:sym typeface="Lobster"/>
              </a:rPr>
              <a:t>it can carry traffic for only one</a:t>
            </a:r>
            <a:r>
              <a:rPr lang="en-US" sz="48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4800" b="1" dirty="0">
                <a:solidFill>
                  <a:srgbClr val="FFF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VLAN</a:t>
            </a:r>
            <a:r>
              <a:rPr lang="en-US" sz="48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dirty="0"/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4"/>
          <p:cNvSpPr txBox="1"/>
          <p:nvPr/>
        </p:nvSpPr>
        <p:spPr>
          <a:xfrm>
            <a:off x="535933" y="728285"/>
            <a:ext cx="9778895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 </a:t>
            </a:r>
            <a:r>
              <a:rPr lang="en-US" sz="4800" dirty="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access port</a:t>
            </a:r>
            <a:r>
              <a:rPr lang="en-US" sz="4800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can have only </a:t>
            </a:r>
            <a:r>
              <a:rPr lang="en-US" sz="4800" b="1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one VLAN</a:t>
            </a:r>
            <a:r>
              <a:rPr lang="en-US" sz="4800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configured on the interface; </a:t>
            </a:r>
            <a:r>
              <a:rPr lang="en-US" sz="4800" dirty="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it can carry traffic for only one</a:t>
            </a:r>
            <a:r>
              <a:rPr lang="en-US" sz="4800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4800" b="1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VLAN</a:t>
            </a:r>
            <a:r>
              <a:rPr lang="en-US" sz="4800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dirty="0"/>
          </a:p>
        </p:txBody>
      </p:sp>
      <p:pic>
        <p:nvPicPr>
          <p:cNvPr id="451" name="Google Shape;451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6060" y="3919917"/>
            <a:ext cx="911412" cy="544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639" y="4935703"/>
            <a:ext cx="911412" cy="544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6060" y="5934983"/>
            <a:ext cx="911412" cy="544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34"/>
          <p:cNvPicPr preferRelativeResize="0"/>
          <p:nvPr/>
        </p:nvPicPr>
        <p:blipFill rotWithShape="1">
          <a:blip r:embed="rId4">
            <a:alphaModFix/>
          </a:blip>
          <a:srcRect t="27160" b="27449"/>
          <a:stretch/>
        </p:blipFill>
        <p:spPr>
          <a:xfrm>
            <a:off x="3099532" y="4975553"/>
            <a:ext cx="1024467" cy="465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36737" y="3914193"/>
            <a:ext cx="911412" cy="544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36737" y="5912347"/>
            <a:ext cx="911412" cy="544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34"/>
          <p:cNvPicPr preferRelativeResize="0"/>
          <p:nvPr/>
        </p:nvPicPr>
        <p:blipFill rotWithShape="1">
          <a:blip r:embed="rId4">
            <a:alphaModFix/>
          </a:blip>
          <a:srcRect t="27160" b="27449"/>
          <a:stretch/>
        </p:blipFill>
        <p:spPr>
          <a:xfrm>
            <a:off x="5580209" y="4969829"/>
            <a:ext cx="1024467" cy="465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59122" y="4929979"/>
            <a:ext cx="911412" cy="544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34"/>
          <p:cNvPicPr preferRelativeResize="0"/>
          <p:nvPr/>
        </p:nvPicPr>
        <p:blipFill rotWithShape="1">
          <a:blip r:embed="rId4">
            <a:alphaModFix/>
          </a:blip>
          <a:srcRect t="27160" b="27449"/>
          <a:stretch/>
        </p:blipFill>
        <p:spPr>
          <a:xfrm>
            <a:off x="7697130" y="4969829"/>
            <a:ext cx="1024467" cy="4650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0" name="Google Shape;460;p34"/>
          <p:cNvCxnSpPr>
            <a:stCxn id="452" idx="3"/>
            <a:endCxn id="454" idx="1"/>
          </p:cNvCxnSpPr>
          <p:nvPr/>
        </p:nvCxnSpPr>
        <p:spPr>
          <a:xfrm>
            <a:off x="1903051" y="5208059"/>
            <a:ext cx="1196400" cy="0"/>
          </a:xfrm>
          <a:prstGeom prst="straightConnector1">
            <a:avLst/>
          </a:prstGeom>
          <a:noFill/>
          <a:ln w="38100" cap="flat" cmpd="sng">
            <a:solidFill>
              <a:srgbClr val="BC770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1" name="Google Shape;461;p34"/>
          <p:cNvCxnSpPr>
            <a:stCxn id="451" idx="2"/>
            <a:endCxn id="454" idx="0"/>
          </p:cNvCxnSpPr>
          <p:nvPr/>
        </p:nvCxnSpPr>
        <p:spPr>
          <a:xfrm>
            <a:off x="3611766" y="4464628"/>
            <a:ext cx="0" cy="510900"/>
          </a:xfrm>
          <a:prstGeom prst="straightConnector1">
            <a:avLst/>
          </a:prstGeom>
          <a:noFill/>
          <a:ln w="38100" cap="flat" cmpd="sng">
            <a:solidFill>
              <a:srgbClr val="BC770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2" name="Google Shape;462;p34"/>
          <p:cNvCxnSpPr>
            <a:stCxn id="454" idx="2"/>
            <a:endCxn id="453" idx="0"/>
          </p:cNvCxnSpPr>
          <p:nvPr/>
        </p:nvCxnSpPr>
        <p:spPr>
          <a:xfrm>
            <a:off x="3611766" y="5440565"/>
            <a:ext cx="0" cy="494400"/>
          </a:xfrm>
          <a:prstGeom prst="straightConnector1">
            <a:avLst/>
          </a:prstGeom>
          <a:noFill/>
          <a:ln w="38100" cap="flat" cmpd="sng">
            <a:solidFill>
              <a:srgbClr val="BC770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3" name="Google Shape;463;p34"/>
          <p:cNvCxnSpPr>
            <a:stCxn id="459" idx="3"/>
            <a:endCxn id="458" idx="1"/>
          </p:cNvCxnSpPr>
          <p:nvPr/>
        </p:nvCxnSpPr>
        <p:spPr>
          <a:xfrm>
            <a:off x="8721597" y="5202335"/>
            <a:ext cx="1137600" cy="0"/>
          </a:xfrm>
          <a:prstGeom prst="straightConnector1">
            <a:avLst/>
          </a:prstGeom>
          <a:noFill/>
          <a:ln w="38100" cap="flat" cmpd="sng">
            <a:solidFill>
              <a:srgbClr val="BC770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4" name="Google Shape;464;p34"/>
          <p:cNvCxnSpPr>
            <a:stCxn id="455" idx="2"/>
            <a:endCxn id="457" idx="0"/>
          </p:cNvCxnSpPr>
          <p:nvPr/>
        </p:nvCxnSpPr>
        <p:spPr>
          <a:xfrm>
            <a:off x="6092443" y="4458904"/>
            <a:ext cx="0" cy="510900"/>
          </a:xfrm>
          <a:prstGeom prst="straightConnector1">
            <a:avLst/>
          </a:prstGeom>
          <a:noFill/>
          <a:ln w="38100" cap="flat" cmpd="sng">
            <a:solidFill>
              <a:srgbClr val="BC770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5" name="Google Shape;465;p34"/>
          <p:cNvCxnSpPr>
            <a:stCxn id="457" idx="2"/>
            <a:endCxn id="456" idx="0"/>
          </p:cNvCxnSpPr>
          <p:nvPr/>
        </p:nvCxnSpPr>
        <p:spPr>
          <a:xfrm>
            <a:off x="6092443" y="5434841"/>
            <a:ext cx="0" cy="477600"/>
          </a:xfrm>
          <a:prstGeom prst="straightConnector1">
            <a:avLst/>
          </a:prstGeom>
          <a:noFill/>
          <a:ln w="38100" cap="flat" cmpd="sng">
            <a:solidFill>
              <a:srgbClr val="BC770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6" name="Google Shape;466;p34"/>
          <p:cNvCxnSpPr>
            <a:stCxn id="454" idx="3"/>
            <a:endCxn id="457" idx="1"/>
          </p:cNvCxnSpPr>
          <p:nvPr/>
        </p:nvCxnSpPr>
        <p:spPr>
          <a:xfrm rot="10800000" flipH="1">
            <a:off x="4123999" y="5202359"/>
            <a:ext cx="1456200" cy="5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7" name="Google Shape;467;p34"/>
          <p:cNvCxnSpPr>
            <a:stCxn id="457" idx="3"/>
            <a:endCxn id="459" idx="1"/>
          </p:cNvCxnSpPr>
          <p:nvPr/>
        </p:nvCxnSpPr>
        <p:spPr>
          <a:xfrm>
            <a:off x="6604676" y="5202335"/>
            <a:ext cx="10926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8" name="Google Shape;468;p34"/>
          <p:cNvSpPr txBox="1"/>
          <p:nvPr/>
        </p:nvSpPr>
        <p:spPr>
          <a:xfrm>
            <a:off x="8646594" y="5221611"/>
            <a:ext cx="128753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BC770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Access Port</a:t>
            </a:r>
            <a:endParaRPr dirty="0"/>
          </a:p>
        </p:txBody>
      </p:sp>
      <p:sp>
        <p:nvSpPr>
          <p:cNvPr id="469" name="Google Shape;469;p34"/>
          <p:cNvSpPr txBox="1"/>
          <p:nvPr/>
        </p:nvSpPr>
        <p:spPr>
          <a:xfrm>
            <a:off x="1855857" y="5221611"/>
            <a:ext cx="128753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BC770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Access Port</a:t>
            </a:r>
            <a:endParaRPr dirty="0"/>
          </a:p>
        </p:txBody>
      </p:sp>
      <p:sp>
        <p:nvSpPr>
          <p:cNvPr id="470" name="Google Shape;470;p34"/>
          <p:cNvSpPr txBox="1"/>
          <p:nvPr/>
        </p:nvSpPr>
        <p:spPr>
          <a:xfrm>
            <a:off x="6081987" y="5482776"/>
            <a:ext cx="128753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BC770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Access Port</a:t>
            </a:r>
            <a:endParaRPr dirty="0"/>
          </a:p>
        </p:txBody>
      </p:sp>
      <p:sp>
        <p:nvSpPr>
          <p:cNvPr id="471" name="Google Shape;471;p34"/>
          <p:cNvSpPr txBox="1"/>
          <p:nvPr/>
        </p:nvSpPr>
        <p:spPr>
          <a:xfrm>
            <a:off x="3584778" y="5482776"/>
            <a:ext cx="128753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BC770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Access Port</a:t>
            </a:r>
            <a:endParaRPr dirty="0"/>
          </a:p>
        </p:txBody>
      </p:sp>
      <p:sp>
        <p:nvSpPr>
          <p:cNvPr id="472" name="Google Shape;472;p34"/>
          <p:cNvSpPr txBox="1"/>
          <p:nvPr/>
        </p:nvSpPr>
        <p:spPr>
          <a:xfrm>
            <a:off x="2324233" y="4531032"/>
            <a:ext cx="128753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BC770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Access Port</a:t>
            </a:r>
            <a:endParaRPr dirty="0"/>
          </a:p>
        </p:txBody>
      </p:sp>
      <p:sp>
        <p:nvSpPr>
          <p:cNvPr id="473" name="Google Shape;473;p34"/>
          <p:cNvSpPr txBox="1"/>
          <p:nvPr/>
        </p:nvSpPr>
        <p:spPr>
          <a:xfrm>
            <a:off x="4828866" y="4529700"/>
            <a:ext cx="128753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BC770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Access Port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5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spcFirstLastPara="1" wrap="square" lIns="216000" tIns="108000" rIns="216000" bIns="1080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400"/>
              <a:buFont typeface="Roboto Condensed"/>
              <a:buNone/>
            </a:pPr>
            <a:r>
              <a:rPr lang="en-US" dirty="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</a:rPr>
              <a:t>VLANs on multiple switches</a:t>
            </a:r>
          </a:p>
        </p:txBody>
      </p:sp>
      <p:pic>
        <p:nvPicPr>
          <p:cNvPr id="479" name="Google Shape;479;p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84333" y="852616"/>
            <a:ext cx="8823334" cy="4967537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35"/>
          <p:cNvSpPr txBox="1"/>
          <p:nvPr/>
        </p:nvSpPr>
        <p:spPr>
          <a:xfrm>
            <a:off x="3571110" y="5820153"/>
            <a:ext cx="50497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VLANs spanned on multiple switches without </a:t>
            </a:r>
            <a:r>
              <a:rPr lang="en-US" sz="1800" i="1" dirty="0" err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Trunking</a:t>
            </a:r>
            <a:endParaRPr sz="1800" dirty="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6"/>
          <p:cNvSpPr txBox="1"/>
          <p:nvPr/>
        </p:nvSpPr>
        <p:spPr>
          <a:xfrm>
            <a:off x="895516" y="2274838"/>
            <a:ext cx="10400969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 </a:t>
            </a:r>
            <a:r>
              <a:rPr lang="en-US" sz="4800">
                <a:solidFill>
                  <a:srgbClr val="FFC000"/>
                </a:solidFill>
                <a:latin typeface="Lobster"/>
                <a:ea typeface="Lobster"/>
                <a:cs typeface="Lobster"/>
                <a:sym typeface="Lobster"/>
              </a:rPr>
              <a:t>trunk port</a:t>
            </a:r>
            <a:r>
              <a:rPr lang="en-US" sz="4800">
                <a:solidFill>
                  <a:srgbClr val="FFC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4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can have two or more </a:t>
            </a:r>
            <a:r>
              <a:rPr lang="en-US" sz="48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VLANs</a:t>
            </a:r>
            <a:r>
              <a:rPr lang="en-US" sz="4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configured on the interface; </a:t>
            </a:r>
            <a:r>
              <a:rPr lang="en-US" sz="4800">
                <a:solidFill>
                  <a:srgbClr val="FFFF00"/>
                </a:solidFill>
                <a:latin typeface="Lobster"/>
                <a:ea typeface="Lobster"/>
                <a:cs typeface="Lobster"/>
                <a:sym typeface="Lobster"/>
              </a:rPr>
              <a:t>it can carry traffic for several </a:t>
            </a:r>
            <a:r>
              <a:rPr lang="en-US" sz="4800" b="1">
                <a:solidFill>
                  <a:srgbClr val="FFF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VLANs </a:t>
            </a:r>
            <a:r>
              <a:rPr lang="en-US" sz="4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simultaneously.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6060" y="3919917"/>
            <a:ext cx="911412" cy="544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639" y="4935703"/>
            <a:ext cx="911412" cy="544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6060" y="5934983"/>
            <a:ext cx="911412" cy="544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37"/>
          <p:cNvPicPr preferRelativeResize="0"/>
          <p:nvPr/>
        </p:nvPicPr>
        <p:blipFill rotWithShape="1">
          <a:blip r:embed="rId4">
            <a:alphaModFix/>
          </a:blip>
          <a:srcRect t="27160" b="27449"/>
          <a:stretch/>
        </p:blipFill>
        <p:spPr>
          <a:xfrm>
            <a:off x="3099532" y="4975553"/>
            <a:ext cx="1024467" cy="465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36737" y="3914193"/>
            <a:ext cx="911412" cy="544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36737" y="5912347"/>
            <a:ext cx="911412" cy="544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37"/>
          <p:cNvPicPr preferRelativeResize="0"/>
          <p:nvPr/>
        </p:nvPicPr>
        <p:blipFill rotWithShape="1">
          <a:blip r:embed="rId4">
            <a:alphaModFix/>
          </a:blip>
          <a:srcRect t="27160" b="27449"/>
          <a:stretch/>
        </p:blipFill>
        <p:spPr>
          <a:xfrm>
            <a:off x="5580209" y="4969829"/>
            <a:ext cx="1024467" cy="465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59122" y="4929979"/>
            <a:ext cx="911412" cy="544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37"/>
          <p:cNvPicPr preferRelativeResize="0"/>
          <p:nvPr/>
        </p:nvPicPr>
        <p:blipFill rotWithShape="1">
          <a:blip r:embed="rId4">
            <a:alphaModFix/>
          </a:blip>
          <a:srcRect t="27160" b="27449"/>
          <a:stretch/>
        </p:blipFill>
        <p:spPr>
          <a:xfrm>
            <a:off x="7697130" y="4969829"/>
            <a:ext cx="1024467" cy="4650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9" name="Google Shape;499;p37"/>
          <p:cNvCxnSpPr>
            <a:stCxn id="491" idx="3"/>
            <a:endCxn id="493" idx="1"/>
          </p:cNvCxnSpPr>
          <p:nvPr/>
        </p:nvCxnSpPr>
        <p:spPr>
          <a:xfrm>
            <a:off x="1903051" y="5208059"/>
            <a:ext cx="1196400" cy="0"/>
          </a:xfrm>
          <a:prstGeom prst="straightConnector1">
            <a:avLst/>
          </a:prstGeom>
          <a:noFill/>
          <a:ln w="38100" cap="flat" cmpd="sng">
            <a:solidFill>
              <a:srgbClr val="BC770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0" name="Google Shape;500;p37"/>
          <p:cNvCxnSpPr>
            <a:stCxn id="490" idx="2"/>
            <a:endCxn id="493" idx="0"/>
          </p:cNvCxnSpPr>
          <p:nvPr/>
        </p:nvCxnSpPr>
        <p:spPr>
          <a:xfrm>
            <a:off x="3611766" y="4464628"/>
            <a:ext cx="0" cy="510900"/>
          </a:xfrm>
          <a:prstGeom prst="straightConnector1">
            <a:avLst/>
          </a:prstGeom>
          <a:noFill/>
          <a:ln w="38100" cap="flat" cmpd="sng">
            <a:solidFill>
              <a:srgbClr val="BC770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1" name="Google Shape;501;p37"/>
          <p:cNvCxnSpPr>
            <a:stCxn id="493" idx="2"/>
            <a:endCxn id="492" idx="0"/>
          </p:cNvCxnSpPr>
          <p:nvPr/>
        </p:nvCxnSpPr>
        <p:spPr>
          <a:xfrm>
            <a:off x="3611766" y="5440565"/>
            <a:ext cx="0" cy="494400"/>
          </a:xfrm>
          <a:prstGeom prst="straightConnector1">
            <a:avLst/>
          </a:prstGeom>
          <a:noFill/>
          <a:ln w="38100" cap="flat" cmpd="sng">
            <a:solidFill>
              <a:srgbClr val="BC770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2" name="Google Shape;502;p37"/>
          <p:cNvCxnSpPr>
            <a:stCxn id="498" idx="3"/>
            <a:endCxn id="497" idx="1"/>
          </p:cNvCxnSpPr>
          <p:nvPr/>
        </p:nvCxnSpPr>
        <p:spPr>
          <a:xfrm>
            <a:off x="8721597" y="5202335"/>
            <a:ext cx="1137600" cy="0"/>
          </a:xfrm>
          <a:prstGeom prst="straightConnector1">
            <a:avLst/>
          </a:prstGeom>
          <a:noFill/>
          <a:ln w="38100" cap="flat" cmpd="sng">
            <a:solidFill>
              <a:srgbClr val="BC770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3" name="Google Shape;503;p37"/>
          <p:cNvCxnSpPr>
            <a:stCxn id="494" idx="2"/>
            <a:endCxn id="496" idx="0"/>
          </p:cNvCxnSpPr>
          <p:nvPr/>
        </p:nvCxnSpPr>
        <p:spPr>
          <a:xfrm>
            <a:off x="6092443" y="4458904"/>
            <a:ext cx="0" cy="510900"/>
          </a:xfrm>
          <a:prstGeom prst="straightConnector1">
            <a:avLst/>
          </a:prstGeom>
          <a:noFill/>
          <a:ln w="38100" cap="flat" cmpd="sng">
            <a:solidFill>
              <a:srgbClr val="BC770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4" name="Google Shape;504;p37"/>
          <p:cNvCxnSpPr>
            <a:stCxn id="496" idx="2"/>
            <a:endCxn id="495" idx="0"/>
          </p:cNvCxnSpPr>
          <p:nvPr/>
        </p:nvCxnSpPr>
        <p:spPr>
          <a:xfrm>
            <a:off x="6092443" y="5434841"/>
            <a:ext cx="0" cy="477600"/>
          </a:xfrm>
          <a:prstGeom prst="straightConnector1">
            <a:avLst/>
          </a:prstGeom>
          <a:noFill/>
          <a:ln w="38100" cap="flat" cmpd="sng">
            <a:solidFill>
              <a:srgbClr val="BC770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5" name="Google Shape;505;p37"/>
          <p:cNvCxnSpPr>
            <a:stCxn id="493" idx="3"/>
            <a:endCxn id="496" idx="1"/>
          </p:cNvCxnSpPr>
          <p:nvPr/>
        </p:nvCxnSpPr>
        <p:spPr>
          <a:xfrm rot="10800000" flipH="1">
            <a:off x="4123999" y="5202359"/>
            <a:ext cx="1456200" cy="5700"/>
          </a:xfrm>
          <a:prstGeom prst="straightConnector1">
            <a:avLst/>
          </a:prstGeom>
          <a:noFill/>
          <a:ln w="381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6" name="Google Shape;506;p37"/>
          <p:cNvCxnSpPr>
            <a:stCxn id="496" idx="3"/>
            <a:endCxn id="498" idx="1"/>
          </p:cNvCxnSpPr>
          <p:nvPr/>
        </p:nvCxnSpPr>
        <p:spPr>
          <a:xfrm>
            <a:off x="6604676" y="5202335"/>
            <a:ext cx="1092600" cy="0"/>
          </a:xfrm>
          <a:prstGeom prst="straightConnector1">
            <a:avLst/>
          </a:prstGeom>
          <a:noFill/>
          <a:ln w="381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7" name="Google Shape;507;p37"/>
          <p:cNvSpPr txBox="1"/>
          <p:nvPr/>
        </p:nvSpPr>
        <p:spPr>
          <a:xfrm>
            <a:off x="6558340" y="4831962"/>
            <a:ext cx="11400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Trunk Port</a:t>
            </a:r>
            <a:endParaRPr/>
          </a:p>
        </p:txBody>
      </p:sp>
      <p:sp>
        <p:nvSpPr>
          <p:cNvPr id="508" name="Google Shape;508;p37"/>
          <p:cNvSpPr txBox="1"/>
          <p:nvPr/>
        </p:nvSpPr>
        <p:spPr>
          <a:xfrm>
            <a:off x="4258838" y="4831962"/>
            <a:ext cx="11400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Trunk Port</a:t>
            </a:r>
            <a:endParaRPr/>
          </a:p>
        </p:txBody>
      </p:sp>
      <p:sp>
        <p:nvSpPr>
          <p:cNvPr id="509" name="Google Shape;509;p37"/>
          <p:cNvSpPr txBox="1"/>
          <p:nvPr/>
        </p:nvSpPr>
        <p:spPr>
          <a:xfrm>
            <a:off x="8646594" y="5221611"/>
            <a:ext cx="128753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BC770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Access Port</a:t>
            </a:r>
            <a:endParaRPr/>
          </a:p>
        </p:txBody>
      </p:sp>
      <p:sp>
        <p:nvSpPr>
          <p:cNvPr id="510" name="Google Shape;510;p37"/>
          <p:cNvSpPr txBox="1"/>
          <p:nvPr/>
        </p:nvSpPr>
        <p:spPr>
          <a:xfrm>
            <a:off x="1855857" y="5221611"/>
            <a:ext cx="128753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BC770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Access Port</a:t>
            </a:r>
            <a:endParaRPr/>
          </a:p>
        </p:txBody>
      </p:sp>
      <p:sp>
        <p:nvSpPr>
          <p:cNvPr id="511" name="Google Shape;511;p37"/>
          <p:cNvSpPr txBox="1"/>
          <p:nvPr/>
        </p:nvSpPr>
        <p:spPr>
          <a:xfrm>
            <a:off x="6081987" y="5482776"/>
            <a:ext cx="128753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BC770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Access Port</a:t>
            </a:r>
            <a:endParaRPr/>
          </a:p>
        </p:txBody>
      </p:sp>
      <p:sp>
        <p:nvSpPr>
          <p:cNvPr id="512" name="Google Shape;512;p37"/>
          <p:cNvSpPr txBox="1"/>
          <p:nvPr/>
        </p:nvSpPr>
        <p:spPr>
          <a:xfrm>
            <a:off x="3584778" y="5482776"/>
            <a:ext cx="128753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BC770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Access Port</a:t>
            </a:r>
            <a:endParaRPr/>
          </a:p>
        </p:txBody>
      </p:sp>
      <p:sp>
        <p:nvSpPr>
          <p:cNvPr id="513" name="Google Shape;513;p37"/>
          <p:cNvSpPr txBox="1"/>
          <p:nvPr/>
        </p:nvSpPr>
        <p:spPr>
          <a:xfrm>
            <a:off x="2324233" y="4531032"/>
            <a:ext cx="128753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BC770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Access Port</a:t>
            </a:r>
            <a:endParaRPr/>
          </a:p>
        </p:txBody>
      </p:sp>
      <p:sp>
        <p:nvSpPr>
          <p:cNvPr id="514" name="Google Shape;514;p37"/>
          <p:cNvSpPr txBox="1"/>
          <p:nvPr/>
        </p:nvSpPr>
        <p:spPr>
          <a:xfrm>
            <a:off x="4828866" y="4529700"/>
            <a:ext cx="128753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BC770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Access Port</a:t>
            </a:r>
            <a:endParaRPr/>
          </a:p>
        </p:txBody>
      </p:sp>
      <p:sp>
        <p:nvSpPr>
          <p:cNvPr id="515" name="Google Shape;515;p37"/>
          <p:cNvSpPr txBox="1"/>
          <p:nvPr/>
        </p:nvSpPr>
        <p:spPr>
          <a:xfrm>
            <a:off x="1002281" y="582849"/>
            <a:ext cx="10187438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 </a:t>
            </a:r>
            <a:r>
              <a:rPr lang="en-US" sz="48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trunk port</a:t>
            </a:r>
            <a:r>
              <a:rPr lang="en-US" sz="4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can have two or more </a:t>
            </a:r>
            <a:r>
              <a:rPr lang="en-US" sz="48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VLANs</a:t>
            </a:r>
            <a:r>
              <a:rPr lang="en-US" sz="4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configured on the interface; </a:t>
            </a:r>
            <a:r>
              <a:rPr lang="en-US" sz="48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it can carry traffic for several </a:t>
            </a:r>
            <a:r>
              <a:rPr lang="en-US" sz="48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VLANs </a:t>
            </a:r>
            <a:r>
              <a:rPr lang="en-US" sz="4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simultaneously.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9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spcFirstLastPara="1" wrap="square" lIns="216000" tIns="108000" rIns="216000" bIns="1080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400"/>
              <a:buFont typeface="Roboto Condensed"/>
              <a:buNone/>
            </a:pPr>
            <a:r>
              <a:rPr lang="en-US" dirty="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</a:rPr>
              <a:t>VLAN Tagging</a:t>
            </a:r>
          </a:p>
        </p:txBody>
      </p:sp>
      <p:sp>
        <p:nvSpPr>
          <p:cNvPr id="528" name="Google Shape;528;p39"/>
          <p:cNvSpPr txBox="1">
            <a:spLocks noGrp="1"/>
          </p:cNvSpPr>
          <p:nvPr>
            <p:ph type="body" idx="1"/>
          </p:nvPr>
        </p:nvSpPr>
        <p:spPr>
          <a:xfrm>
            <a:off x="221157" y="711201"/>
            <a:ext cx="4483572" cy="34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VLAN </a:t>
            </a:r>
            <a:r>
              <a:rPr lang="en-US" dirty="0" err="1"/>
              <a:t>trunking</a:t>
            </a:r>
            <a:r>
              <a:rPr lang="en-US" dirty="0"/>
              <a:t> allows switches to forwards frames from different VLANs over a </a:t>
            </a:r>
            <a:r>
              <a:rPr lang="en-US" b="1" dirty="0">
                <a:solidFill>
                  <a:srgbClr val="C00000"/>
                </a:solidFill>
              </a:rPr>
              <a:t>single link</a:t>
            </a:r>
            <a:r>
              <a:rPr lang="en-US" b="1" dirty="0"/>
              <a:t> </a:t>
            </a:r>
            <a:r>
              <a:rPr lang="en-US" dirty="0"/>
              <a:t>called </a:t>
            </a:r>
            <a:r>
              <a:rPr lang="en-US" b="1" dirty="0">
                <a:solidFill>
                  <a:srgbClr val="C00000"/>
                </a:solidFill>
              </a:rPr>
              <a:t>trunk</a:t>
            </a:r>
            <a:r>
              <a:rPr lang="en-US" dirty="0"/>
              <a:t>. </a:t>
            </a:r>
            <a:endParaRPr dirty="0"/>
          </a:p>
          <a:p>
            <a:r>
              <a:rPr lang="en-US" dirty="0"/>
              <a:t>This is done by adding an additional </a:t>
            </a:r>
            <a:r>
              <a:rPr lang="en-US" b="1" dirty="0"/>
              <a:t>header information</a:t>
            </a:r>
            <a:r>
              <a:rPr lang="en-US" dirty="0"/>
              <a:t> called </a:t>
            </a:r>
            <a:r>
              <a:rPr lang="en-US" b="1" dirty="0">
                <a:solidFill>
                  <a:srgbClr val="C00000"/>
                </a:solidFill>
              </a:rPr>
              <a:t>tag</a:t>
            </a:r>
            <a:r>
              <a:rPr lang="en-US" b="1" dirty="0"/>
              <a:t> </a:t>
            </a:r>
            <a:r>
              <a:rPr lang="en-US" dirty="0"/>
              <a:t>to the </a:t>
            </a:r>
            <a:r>
              <a:rPr lang="en-US" u="sng" dirty="0"/>
              <a:t>Ethernet frame</a:t>
            </a:r>
            <a:r>
              <a:rPr lang="en-US" dirty="0"/>
              <a:t>. </a:t>
            </a:r>
          </a:p>
          <a:p>
            <a:r>
              <a:rPr lang="en-US" dirty="0"/>
              <a:t>The process of adding this small header is called </a:t>
            </a:r>
            <a:r>
              <a:rPr lang="en-US" b="1" dirty="0">
                <a:solidFill>
                  <a:srgbClr val="C00000"/>
                </a:solidFill>
              </a:rPr>
              <a:t>VLAN tagging</a:t>
            </a:r>
            <a:r>
              <a:rPr lang="en-US" dirty="0"/>
              <a:t>.</a:t>
            </a:r>
            <a:endParaRPr dirty="0"/>
          </a:p>
        </p:txBody>
      </p:sp>
      <p:pic>
        <p:nvPicPr>
          <p:cNvPr id="529" name="Google Shape;529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4995" y="3582884"/>
            <a:ext cx="4788567" cy="29009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0" name="Google Shape;530;p39"/>
          <p:cNvGrpSpPr/>
          <p:nvPr/>
        </p:nvGrpSpPr>
        <p:grpSpPr>
          <a:xfrm>
            <a:off x="5173579" y="863444"/>
            <a:ext cx="6051401" cy="2522120"/>
            <a:chOff x="4761822" y="807374"/>
            <a:chExt cx="6051401" cy="2522120"/>
          </a:xfrm>
        </p:grpSpPr>
        <p:grpSp>
          <p:nvGrpSpPr>
            <p:cNvPr id="531" name="Google Shape;531;p39"/>
            <p:cNvGrpSpPr/>
            <p:nvPr/>
          </p:nvGrpSpPr>
          <p:grpSpPr>
            <a:xfrm>
              <a:off x="4761822" y="807374"/>
              <a:ext cx="6051401" cy="2502608"/>
              <a:chOff x="4761822" y="807374"/>
              <a:chExt cx="6051401" cy="2502608"/>
            </a:xfrm>
          </p:grpSpPr>
          <p:sp>
            <p:nvSpPr>
              <p:cNvPr id="532" name="Google Shape;532;p39"/>
              <p:cNvSpPr/>
              <p:nvPr/>
            </p:nvSpPr>
            <p:spPr>
              <a:xfrm>
                <a:off x="4761822" y="807374"/>
                <a:ext cx="6051401" cy="2502608"/>
              </a:xfrm>
              <a:prstGeom prst="roundRect">
                <a:avLst>
                  <a:gd name="adj" fmla="val 16667"/>
                </a:avLst>
              </a:prstGeom>
              <a:solidFill>
                <a:srgbClr val="F2F2F2"/>
              </a:solidFill>
              <a:ln w="12700" cap="flat" cmpd="sng">
                <a:solidFill>
                  <a:srgbClr val="696969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533" name="Google Shape;533;p39"/>
              <p:cNvSpPr txBox="1"/>
              <p:nvPr/>
            </p:nvSpPr>
            <p:spPr>
              <a:xfrm>
                <a:off x="4845633" y="823610"/>
                <a:ext cx="179889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VLAN Data Frame</a:t>
                </a:r>
                <a:endParaRPr/>
              </a:p>
            </p:txBody>
          </p:sp>
          <p:sp>
            <p:nvSpPr>
              <p:cNvPr id="534" name="Google Shape;534;p39"/>
              <p:cNvSpPr/>
              <p:nvPr/>
            </p:nvSpPr>
            <p:spPr>
              <a:xfrm>
                <a:off x="5173579" y="1597502"/>
                <a:ext cx="1143000" cy="491639"/>
              </a:xfrm>
              <a:prstGeom prst="rect">
                <a:avLst/>
              </a:prstGeom>
              <a:solidFill>
                <a:srgbClr val="F9D7A2"/>
              </a:solidFill>
              <a:ln w="12700" cap="flat" cmpd="sng">
                <a:solidFill>
                  <a:srgbClr val="BC770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Destination Address</a:t>
                </a:r>
                <a:endParaRPr/>
              </a:p>
            </p:txBody>
          </p:sp>
          <p:sp>
            <p:nvSpPr>
              <p:cNvPr id="535" name="Google Shape;535;p39"/>
              <p:cNvSpPr/>
              <p:nvPr/>
            </p:nvSpPr>
            <p:spPr>
              <a:xfrm>
                <a:off x="6316579" y="1597502"/>
                <a:ext cx="1143000" cy="491639"/>
              </a:xfrm>
              <a:prstGeom prst="rect">
                <a:avLst/>
              </a:prstGeom>
              <a:solidFill>
                <a:srgbClr val="F9D7A2"/>
              </a:solidFill>
              <a:ln w="12700" cap="flat" cmpd="sng">
                <a:solidFill>
                  <a:srgbClr val="BC770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Source 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Address</a:t>
                </a:r>
                <a:endParaRPr/>
              </a:p>
            </p:txBody>
          </p:sp>
          <p:sp>
            <p:nvSpPr>
              <p:cNvPr id="536" name="Google Shape;536;p39"/>
              <p:cNvSpPr txBox="1"/>
              <p:nvPr/>
            </p:nvSpPr>
            <p:spPr>
              <a:xfrm>
                <a:off x="5471606" y="1285303"/>
                <a:ext cx="546945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solidFill>
                      <a:schemeClr val="dk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6 bytes</a:t>
                </a:r>
                <a:endParaRPr/>
              </a:p>
            </p:txBody>
          </p:sp>
          <p:sp>
            <p:nvSpPr>
              <p:cNvPr id="537" name="Google Shape;537;p39"/>
              <p:cNvSpPr txBox="1"/>
              <p:nvPr/>
            </p:nvSpPr>
            <p:spPr>
              <a:xfrm>
                <a:off x="6614606" y="1285302"/>
                <a:ext cx="546945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solidFill>
                      <a:schemeClr val="dk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6 bytes</a:t>
                </a:r>
                <a:endParaRPr/>
              </a:p>
            </p:txBody>
          </p:sp>
          <p:sp>
            <p:nvSpPr>
              <p:cNvPr id="538" name="Google Shape;538;p39"/>
              <p:cNvSpPr/>
              <p:nvPr/>
            </p:nvSpPr>
            <p:spPr>
              <a:xfrm>
                <a:off x="7459579" y="1597501"/>
                <a:ext cx="655889" cy="491639"/>
              </a:xfrm>
              <a:prstGeom prst="rect">
                <a:avLst/>
              </a:prstGeom>
              <a:solidFill>
                <a:srgbClr val="F6C374"/>
              </a:solidFill>
              <a:ln w="12700" cap="flat" cmpd="sng">
                <a:solidFill>
                  <a:srgbClr val="BC770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VLAN 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Tag</a:t>
                </a:r>
                <a:endParaRPr/>
              </a:p>
            </p:txBody>
          </p:sp>
          <p:sp>
            <p:nvSpPr>
              <p:cNvPr id="539" name="Google Shape;539;p39"/>
              <p:cNvSpPr/>
              <p:nvPr/>
            </p:nvSpPr>
            <p:spPr>
              <a:xfrm>
                <a:off x="8106727" y="1597500"/>
                <a:ext cx="661214" cy="491639"/>
              </a:xfrm>
              <a:prstGeom prst="rect">
                <a:avLst/>
              </a:prstGeom>
              <a:solidFill>
                <a:srgbClr val="F9D7A2"/>
              </a:solidFill>
              <a:ln w="12700" cap="flat" cmpd="sng">
                <a:solidFill>
                  <a:srgbClr val="BC770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Length/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Type</a:t>
                </a:r>
                <a:endParaRPr/>
              </a:p>
            </p:txBody>
          </p:sp>
          <p:sp>
            <p:nvSpPr>
              <p:cNvPr id="540" name="Google Shape;540;p39"/>
              <p:cNvSpPr txBox="1"/>
              <p:nvPr/>
            </p:nvSpPr>
            <p:spPr>
              <a:xfrm>
                <a:off x="7584368" y="1285301"/>
                <a:ext cx="546945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solidFill>
                      <a:schemeClr val="dk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4 bytes</a:t>
                </a:r>
                <a:endParaRPr/>
              </a:p>
            </p:txBody>
          </p:sp>
          <p:sp>
            <p:nvSpPr>
              <p:cNvPr id="541" name="Google Shape;541;p39"/>
              <p:cNvSpPr txBox="1"/>
              <p:nvPr/>
            </p:nvSpPr>
            <p:spPr>
              <a:xfrm>
                <a:off x="8163861" y="1285300"/>
                <a:ext cx="546945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solidFill>
                      <a:schemeClr val="dk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2 bytes</a:t>
                </a:r>
                <a:endParaRPr/>
              </a:p>
            </p:txBody>
          </p:sp>
          <p:sp>
            <p:nvSpPr>
              <p:cNvPr id="542" name="Google Shape;542;p39"/>
              <p:cNvSpPr/>
              <p:nvPr/>
            </p:nvSpPr>
            <p:spPr>
              <a:xfrm>
                <a:off x="8775868" y="1597500"/>
                <a:ext cx="1143000" cy="491639"/>
              </a:xfrm>
              <a:prstGeom prst="rect">
                <a:avLst/>
              </a:prstGeom>
              <a:noFill/>
              <a:ln w="12700" cap="flat" cmpd="sng">
                <a:solidFill>
                  <a:srgbClr val="BC770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Data</a:t>
                </a:r>
                <a:endParaRPr/>
              </a:p>
            </p:txBody>
          </p:sp>
          <p:sp>
            <p:nvSpPr>
              <p:cNvPr id="543" name="Google Shape;543;p39"/>
              <p:cNvSpPr txBox="1"/>
              <p:nvPr/>
            </p:nvSpPr>
            <p:spPr>
              <a:xfrm>
                <a:off x="8859466" y="1285299"/>
                <a:ext cx="949299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solidFill>
                      <a:schemeClr val="dk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46 - 1500 bytes</a:t>
                </a:r>
                <a:endParaRPr/>
              </a:p>
            </p:txBody>
          </p:sp>
          <p:sp>
            <p:nvSpPr>
              <p:cNvPr id="544" name="Google Shape;544;p39"/>
              <p:cNvSpPr txBox="1"/>
              <p:nvPr/>
            </p:nvSpPr>
            <p:spPr>
              <a:xfrm>
                <a:off x="9960087" y="1285298"/>
                <a:ext cx="546945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solidFill>
                      <a:schemeClr val="dk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4 bytes</a:t>
                </a:r>
                <a:endParaRPr/>
              </a:p>
            </p:txBody>
          </p:sp>
          <p:sp>
            <p:nvSpPr>
              <p:cNvPr id="545" name="Google Shape;545;p39"/>
              <p:cNvSpPr/>
              <p:nvPr/>
            </p:nvSpPr>
            <p:spPr>
              <a:xfrm>
                <a:off x="9905616" y="1597500"/>
                <a:ext cx="655889" cy="491639"/>
              </a:xfrm>
              <a:prstGeom prst="rect">
                <a:avLst/>
              </a:prstGeom>
              <a:solidFill>
                <a:srgbClr val="F9D7A2"/>
              </a:solidFill>
              <a:ln w="12700" cap="flat" cmpd="sng">
                <a:solidFill>
                  <a:srgbClr val="BC770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FCS</a:t>
                </a:r>
                <a:endParaRPr/>
              </a:p>
            </p:txBody>
          </p:sp>
          <p:sp>
            <p:nvSpPr>
              <p:cNvPr id="546" name="Google Shape;546;p39"/>
              <p:cNvSpPr/>
              <p:nvPr/>
            </p:nvSpPr>
            <p:spPr>
              <a:xfrm>
                <a:off x="6563854" y="2575275"/>
                <a:ext cx="655889" cy="491639"/>
              </a:xfrm>
              <a:prstGeom prst="rect">
                <a:avLst/>
              </a:prstGeom>
              <a:solidFill>
                <a:srgbClr val="F6C374"/>
              </a:solidFill>
              <a:ln w="12700" cap="flat" cmpd="sng">
                <a:solidFill>
                  <a:srgbClr val="BC770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TPID</a:t>
                </a:r>
                <a:endParaRPr/>
              </a:p>
            </p:txBody>
          </p:sp>
          <p:sp>
            <p:nvSpPr>
              <p:cNvPr id="547" name="Google Shape;547;p39"/>
              <p:cNvSpPr/>
              <p:nvPr/>
            </p:nvSpPr>
            <p:spPr>
              <a:xfrm>
                <a:off x="7219743" y="2575274"/>
                <a:ext cx="655889" cy="491639"/>
              </a:xfrm>
              <a:prstGeom prst="rect">
                <a:avLst/>
              </a:prstGeom>
              <a:solidFill>
                <a:srgbClr val="F6C374"/>
              </a:solidFill>
              <a:ln w="12700" cap="flat" cmpd="sng">
                <a:solidFill>
                  <a:srgbClr val="BC770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PRI</a:t>
                </a:r>
                <a:endParaRPr/>
              </a:p>
            </p:txBody>
          </p:sp>
          <p:sp>
            <p:nvSpPr>
              <p:cNvPr id="548" name="Google Shape;548;p39"/>
              <p:cNvSpPr/>
              <p:nvPr/>
            </p:nvSpPr>
            <p:spPr>
              <a:xfrm>
                <a:off x="7875632" y="2575274"/>
                <a:ext cx="655889" cy="491639"/>
              </a:xfrm>
              <a:prstGeom prst="rect">
                <a:avLst/>
              </a:prstGeom>
              <a:solidFill>
                <a:srgbClr val="F6C374"/>
              </a:solidFill>
              <a:ln w="12700" cap="flat" cmpd="sng">
                <a:solidFill>
                  <a:srgbClr val="BC770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CFI</a:t>
                </a:r>
                <a:endParaRPr/>
              </a:p>
            </p:txBody>
          </p:sp>
          <p:sp>
            <p:nvSpPr>
              <p:cNvPr id="549" name="Google Shape;549;p39"/>
              <p:cNvSpPr/>
              <p:nvPr/>
            </p:nvSpPr>
            <p:spPr>
              <a:xfrm>
                <a:off x="8531521" y="2575274"/>
                <a:ext cx="655889" cy="491639"/>
              </a:xfrm>
              <a:prstGeom prst="rect">
                <a:avLst/>
              </a:prstGeom>
              <a:solidFill>
                <a:srgbClr val="F6C374"/>
              </a:solidFill>
              <a:ln w="12700" cap="flat" cmpd="sng">
                <a:solidFill>
                  <a:srgbClr val="BC770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VID</a:t>
                </a:r>
                <a:endParaRPr/>
              </a:p>
            </p:txBody>
          </p:sp>
          <p:cxnSp>
            <p:nvCxnSpPr>
              <p:cNvPr id="550" name="Google Shape;550;p39"/>
              <p:cNvCxnSpPr/>
              <p:nvPr/>
            </p:nvCxnSpPr>
            <p:spPr>
              <a:xfrm flipH="1">
                <a:off x="6563854" y="2089139"/>
                <a:ext cx="895725" cy="48613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51" name="Google Shape;551;p39"/>
              <p:cNvCxnSpPr/>
              <p:nvPr/>
            </p:nvCxnSpPr>
            <p:spPr>
              <a:xfrm>
                <a:off x="8106727" y="2089139"/>
                <a:ext cx="1071942" cy="48613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552" name="Google Shape;552;p39"/>
            <p:cNvSpPr txBox="1"/>
            <p:nvPr/>
          </p:nvSpPr>
          <p:spPr>
            <a:xfrm>
              <a:off x="6614605" y="3065338"/>
              <a:ext cx="546945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2 bytes</a:t>
              </a:r>
              <a:endParaRPr/>
            </a:p>
          </p:txBody>
        </p:sp>
        <p:sp>
          <p:nvSpPr>
            <p:cNvPr id="553" name="Google Shape;553;p39"/>
            <p:cNvSpPr txBox="1"/>
            <p:nvPr/>
          </p:nvSpPr>
          <p:spPr>
            <a:xfrm>
              <a:off x="7336068" y="3083273"/>
              <a:ext cx="46358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3 bits</a:t>
              </a:r>
              <a:endParaRPr/>
            </a:p>
          </p:txBody>
        </p:sp>
        <p:sp>
          <p:nvSpPr>
            <p:cNvPr id="554" name="Google Shape;554;p39"/>
            <p:cNvSpPr txBox="1"/>
            <p:nvPr/>
          </p:nvSpPr>
          <p:spPr>
            <a:xfrm>
              <a:off x="7974174" y="3083273"/>
              <a:ext cx="46358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1 bits</a:t>
              </a:r>
              <a:endParaRPr/>
            </a:p>
          </p:txBody>
        </p:sp>
        <p:sp>
          <p:nvSpPr>
            <p:cNvPr id="555" name="Google Shape;555;p39"/>
            <p:cNvSpPr txBox="1"/>
            <p:nvPr/>
          </p:nvSpPr>
          <p:spPr>
            <a:xfrm>
              <a:off x="8612280" y="3073517"/>
              <a:ext cx="526106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12 bits</a:t>
              </a:r>
              <a:endParaRPr/>
            </a:p>
          </p:txBody>
        </p:sp>
      </p:grpSp>
      <p:cxnSp>
        <p:nvCxnSpPr>
          <p:cNvPr id="557" name="Google Shape;557;p39"/>
          <p:cNvCxnSpPr/>
          <p:nvPr/>
        </p:nvCxnSpPr>
        <p:spPr>
          <a:xfrm rot="10800000" flipH="1">
            <a:off x="4412974" y="2478157"/>
            <a:ext cx="760605" cy="6611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558" name="Google Shape;558;p39"/>
          <p:cNvGrpSpPr/>
          <p:nvPr/>
        </p:nvGrpSpPr>
        <p:grpSpPr>
          <a:xfrm>
            <a:off x="131181" y="4224963"/>
            <a:ext cx="5550525" cy="2201516"/>
            <a:chOff x="131181" y="4282326"/>
            <a:chExt cx="5550525" cy="2201516"/>
          </a:xfrm>
        </p:grpSpPr>
        <p:sp>
          <p:nvSpPr>
            <p:cNvPr id="559" name="Google Shape;559;p39"/>
            <p:cNvSpPr/>
            <p:nvPr/>
          </p:nvSpPr>
          <p:spPr>
            <a:xfrm>
              <a:off x="131181" y="4282326"/>
              <a:ext cx="5550525" cy="2201516"/>
            </a:xfrm>
            <a:prstGeom prst="roundRect">
              <a:avLst>
                <a:gd name="adj" fmla="val 16667"/>
              </a:avLst>
            </a:prstGeom>
            <a:solidFill>
              <a:srgbClr val="E8E8E8"/>
            </a:solidFill>
            <a:ln w="12700" cap="flat" cmpd="sng">
              <a:solidFill>
                <a:srgbClr val="69696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560" name="Google Shape;560;p39"/>
            <p:cNvSpPr txBox="1"/>
            <p:nvPr/>
          </p:nvSpPr>
          <p:spPr>
            <a:xfrm>
              <a:off x="254470" y="4387032"/>
              <a:ext cx="73289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TPID -</a:t>
              </a:r>
              <a:endParaRPr/>
            </a:p>
          </p:txBody>
        </p:sp>
        <p:sp>
          <p:nvSpPr>
            <p:cNvPr id="561" name="Google Shape;561;p39"/>
            <p:cNvSpPr txBox="1"/>
            <p:nvPr/>
          </p:nvSpPr>
          <p:spPr>
            <a:xfrm>
              <a:off x="987363" y="4387032"/>
              <a:ext cx="4597973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Tag Protocol Identifier, indicating the frame type, i.e., IEEE 802.1Q frame.</a:t>
              </a:r>
              <a:endParaRPr/>
            </a:p>
          </p:txBody>
        </p:sp>
        <p:sp>
          <p:nvSpPr>
            <p:cNvPr id="562" name="Google Shape;562;p39"/>
            <p:cNvSpPr txBox="1"/>
            <p:nvPr/>
          </p:nvSpPr>
          <p:spPr>
            <a:xfrm>
              <a:off x="254470" y="5051188"/>
              <a:ext cx="60305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PRI -</a:t>
              </a:r>
              <a:endParaRPr/>
            </a:p>
          </p:txBody>
        </p:sp>
        <p:sp>
          <p:nvSpPr>
            <p:cNvPr id="563" name="Google Shape;563;p39"/>
            <p:cNvSpPr txBox="1"/>
            <p:nvPr/>
          </p:nvSpPr>
          <p:spPr>
            <a:xfrm>
              <a:off x="987363" y="5051188"/>
              <a:ext cx="37506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Priority, value from 0 to 7</a:t>
              </a:r>
              <a:endParaRPr/>
            </a:p>
          </p:txBody>
        </p:sp>
        <p:sp>
          <p:nvSpPr>
            <p:cNvPr id="564" name="Google Shape;564;p39"/>
            <p:cNvSpPr txBox="1"/>
            <p:nvPr/>
          </p:nvSpPr>
          <p:spPr>
            <a:xfrm>
              <a:off x="254470" y="5567932"/>
              <a:ext cx="59503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CFI -</a:t>
              </a:r>
              <a:endParaRPr/>
            </a:p>
          </p:txBody>
        </p:sp>
        <p:sp>
          <p:nvSpPr>
            <p:cNvPr id="565" name="Google Shape;565;p39"/>
            <p:cNvSpPr txBox="1"/>
            <p:nvPr/>
          </p:nvSpPr>
          <p:spPr>
            <a:xfrm>
              <a:off x="989588" y="5567932"/>
              <a:ext cx="45957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0 -&gt; MAC encapsulated, 1 -&gt; non-encapsulated</a:t>
              </a:r>
              <a:endParaRPr/>
            </a:p>
          </p:txBody>
        </p:sp>
        <p:sp>
          <p:nvSpPr>
            <p:cNvPr id="566" name="Google Shape;566;p39"/>
            <p:cNvSpPr txBox="1"/>
            <p:nvPr/>
          </p:nvSpPr>
          <p:spPr>
            <a:xfrm>
              <a:off x="254470" y="6054343"/>
              <a:ext cx="61427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VID -</a:t>
              </a:r>
              <a:endParaRPr/>
            </a:p>
          </p:txBody>
        </p:sp>
        <p:sp>
          <p:nvSpPr>
            <p:cNvPr id="567" name="Google Shape;567;p39"/>
            <p:cNvSpPr txBox="1"/>
            <p:nvPr/>
          </p:nvSpPr>
          <p:spPr>
            <a:xfrm>
              <a:off x="989588" y="6054343"/>
              <a:ext cx="45957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VLAN ID, ranges value from 1 to 4094</a:t>
              </a:r>
              <a:endParaRPr/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0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spcFirstLastPara="1" wrap="square" lIns="216000" tIns="108000" rIns="216000" bIns="108000" anchor="ctr" anchorCtr="0">
            <a:normAutofit/>
          </a:bodyPr>
          <a:lstStyle/>
          <a:p>
            <a:pPr>
              <a:buClr>
                <a:srgbClr val="363636"/>
              </a:buClr>
              <a:buSzPts val="3400"/>
            </a:pPr>
            <a:r>
              <a:rPr lang="en-US" dirty="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</a:rPr>
              <a:t>Configure VLAN</a:t>
            </a:r>
          </a:p>
        </p:txBody>
      </p:sp>
      <p:pic>
        <p:nvPicPr>
          <p:cNvPr id="573" name="Google Shape;573;p4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730589" y="1757361"/>
            <a:ext cx="8730823" cy="4159086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40"/>
          <p:cNvSpPr/>
          <p:nvPr/>
        </p:nvSpPr>
        <p:spPr>
          <a:xfrm>
            <a:off x="3364907" y="1049615"/>
            <a:ext cx="386355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3B3B3B"/>
                </a:solidFill>
                <a:latin typeface="Roboto"/>
                <a:ea typeface="Roboto"/>
                <a:cs typeface="Roboto"/>
                <a:sym typeface="Roboto"/>
              </a:rPr>
              <a:t>Example of a switch with two VLANs</a:t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1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spcFirstLastPara="1" wrap="square" lIns="216000" tIns="108000" rIns="216000" bIns="1080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400"/>
              <a:buFont typeface="Roboto Condensed"/>
              <a:buNone/>
            </a:pPr>
            <a:r>
              <a:rPr lang="en-US" dirty="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</a:rPr>
              <a:t>Steps to create VLANs</a:t>
            </a:r>
          </a:p>
        </p:txBody>
      </p:sp>
      <p:sp>
        <p:nvSpPr>
          <p:cNvPr id="580" name="Google Shape;580;p41"/>
          <p:cNvSpPr txBox="1">
            <a:spLocks noGrp="1"/>
          </p:cNvSpPr>
          <p:nvPr>
            <p:ph type="body" idx="1"/>
          </p:nvPr>
        </p:nvSpPr>
        <p:spPr>
          <a:xfrm>
            <a:off x="131179" y="640082"/>
            <a:ext cx="11929641" cy="5974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In the CLI tab of the switch type </a:t>
            </a:r>
            <a:r>
              <a:rPr lang="en-US" b="1" dirty="0"/>
              <a:t>conf t </a:t>
            </a:r>
            <a:r>
              <a:rPr lang="en-US" dirty="0"/>
              <a:t>and press enter</a:t>
            </a:r>
            <a:endParaRPr dirty="0"/>
          </a:p>
          <a:p>
            <a:r>
              <a:rPr lang="en-US" dirty="0"/>
              <a:t>Type </a:t>
            </a:r>
            <a:r>
              <a:rPr lang="en-US" b="1" dirty="0" err="1"/>
              <a:t>vlan</a:t>
            </a:r>
            <a:r>
              <a:rPr lang="en-US" b="1" dirty="0"/>
              <a:t> 10</a:t>
            </a:r>
            <a:r>
              <a:rPr lang="en-US" dirty="0"/>
              <a:t> on the prompt and press enter</a:t>
            </a:r>
          </a:p>
          <a:p>
            <a:r>
              <a:rPr lang="en-US" dirty="0"/>
              <a:t>Type </a:t>
            </a:r>
            <a:r>
              <a:rPr lang="en-US" b="1" dirty="0"/>
              <a:t>name A BLOCK </a:t>
            </a:r>
            <a:r>
              <a:rPr lang="en-US" dirty="0"/>
              <a:t>on the prompt and press enter</a:t>
            </a:r>
          </a:p>
          <a:p>
            <a:r>
              <a:rPr lang="en-US" dirty="0"/>
              <a:t>Enter </a:t>
            </a:r>
            <a:r>
              <a:rPr lang="en-US" b="1" dirty="0"/>
              <a:t>exit </a:t>
            </a:r>
            <a:r>
              <a:rPr lang="en-US" dirty="0"/>
              <a:t>on the prompt and press enter</a:t>
            </a:r>
          </a:p>
          <a:p>
            <a:r>
              <a:rPr lang="en-US" dirty="0"/>
              <a:t>Type </a:t>
            </a:r>
            <a:r>
              <a:rPr lang="en-US" b="1" dirty="0" err="1"/>
              <a:t>vlan</a:t>
            </a:r>
            <a:r>
              <a:rPr lang="en-US" b="1" dirty="0"/>
              <a:t> 20</a:t>
            </a:r>
            <a:r>
              <a:rPr lang="en-US" dirty="0"/>
              <a:t> on the prompt and press enter</a:t>
            </a:r>
          </a:p>
          <a:p>
            <a:r>
              <a:rPr lang="en-US" dirty="0"/>
              <a:t>Type </a:t>
            </a:r>
            <a:r>
              <a:rPr lang="en-US" b="1" dirty="0"/>
              <a:t>name C BLOCK </a:t>
            </a:r>
            <a:r>
              <a:rPr lang="en-US" dirty="0"/>
              <a:t>on the prompt and press enter</a:t>
            </a:r>
          </a:p>
          <a:p>
            <a:r>
              <a:rPr lang="en-US" dirty="0"/>
              <a:t>Enter </a:t>
            </a:r>
            <a:r>
              <a:rPr lang="en-US" b="1" dirty="0"/>
              <a:t>end </a:t>
            </a:r>
            <a:r>
              <a:rPr lang="en-US" dirty="0"/>
              <a:t>on the prompt and press enter</a:t>
            </a:r>
          </a:p>
          <a:p>
            <a:r>
              <a:rPr lang="en-US" dirty="0"/>
              <a:t>Type </a:t>
            </a:r>
            <a:r>
              <a:rPr lang="en-US" b="1" dirty="0"/>
              <a:t>show </a:t>
            </a:r>
            <a:r>
              <a:rPr lang="en-US" b="1" dirty="0" err="1"/>
              <a:t>vlan</a:t>
            </a:r>
            <a:r>
              <a:rPr lang="en-US" b="1" dirty="0"/>
              <a:t> brief </a:t>
            </a:r>
            <a:r>
              <a:rPr lang="en-US" dirty="0"/>
              <a:t>and press enter</a:t>
            </a:r>
          </a:p>
          <a:p>
            <a:r>
              <a:rPr lang="en-US" dirty="0"/>
              <a:t>Type </a:t>
            </a:r>
            <a:r>
              <a:rPr lang="en-US" b="1" dirty="0"/>
              <a:t>conf t </a:t>
            </a:r>
            <a:r>
              <a:rPr lang="en-US" dirty="0"/>
              <a:t>and press enter</a:t>
            </a:r>
          </a:p>
          <a:p>
            <a:r>
              <a:rPr lang="en-US" dirty="0"/>
              <a:t>Type </a:t>
            </a:r>
            <a:r>
              <a:rPr lang="en-US" b="1" dirty="0"/>
              <a:t>interface range fa0/1 – 4</a:t>
            </a:r>
          </a:p>
          <a:p>
            <a:r>
              <a:rPr lang="en-US" dirty="0"/>
              <a:t>Type </a:t>
            </a:r>
            <a:r>
              <a:rPr lang="en-US" b="1" dirty="0"/>
              <a:t>switchport access </a:t>
            </a:r>
            <a:r>
              <a:rPr lang="en-US" b="1" dirty="0" err="1"/>
              <a:t>vlan</a:t>
            </a:r>
            <a:r>
              <a:rPr lang="en-US" b="1" dirty="0"/>
              <a:t> 10</a:t>
            </a:r>
          </a:p>
          <a:p>
            <a:r>
              <a:rPr lang="en-US" dirty="0"/>
              <a:t>Type </a:t>
            </a:r>
            <a:r>
              <a:rPr lang="en-US" b="1" dirty="0"/>
              <a:t>switchport mode access</a:t>
            </a:r>
          </a:p>
          <a:p>
            <a:r>
              <a:rPr lang="en-US" dirty="0"/>
              <a:t>Type </a:t>
            </a:r>
            <a:r>
              <a:rPr lang="en-US" b="1" dirty="0"/>
              <a:t>exit</a:t>
            </a:r>
            <a:endParaRPr dirty="0"/>
          </a:p>
        </p:txBody>
      </p:sp>
      <p:pic>
        <p:nvPicPr>
          <p:cNvPr id="581" name="Google Shape;581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5677" y="1515601"/>
            <a:ext cx="5345144" cy="2546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Google Shape;222;p14"/>
          <p:cNvCxnSpPr>
            <a:endCxn id="223" idx="0"/>
          </p:cNvCxnSpPr>
          <p:nvPr/>
        </p:nvCxnSpPr>
        <p:spPr>
          <a:xfrm>
            <a:off x="1191446" y="106"/>
            <a:ext cx="0" cy="6828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4" name="Google Shape;224;p14"/>
          <p:cNvCxnSpPr/>
          <p:nvPr/>
        </p:nvCxnSpPr>
        <p:spPr>
          <a:xfrm>
            <a:off x="1191446" y="5063613"/>
            <a:ext cx="0" cy="1794387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3" name="Google Shape;223;p14"/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solidFill>
            <a:schemeClr val="accent3"/>
          </a:solidFill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✓</a:t>
            </a:r>
            <a:endParaRPr sz="2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5" name="Google Shape;225;p14"/>
          <p:cNvSpPr txBox="1"/>
          <p:nvPr/>
        </p:nvSpPr>
        <p:spPr>
          <a:xfrm>
            <a:off x="1527892" y="720132"/>
            <a:ext cx="2292268" cy="840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90000"/>
              </a:lnSpc>
              <a:buClr>
                <a:srgbClr val="1D3064"/>
              </a:buClr>
              <a:buSzPts val="6000"/>
            </a:pPr>
            <a:r>
              <a:rPr lang="en-US" sz="5400" b="1" dirty="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Outline</a:t>
            </a:r>
            <a:endParaRPr sz="5400" b="1" dirty="0">
              <a:solidFill>
                <a:srgbClr val="C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226" name="Google Shape;226;p14"/>
          <p:cNvCxnSpPr/>
          <p:nvPr/>
        </p:nvCxnSpPr>
        <p:spPr>
          <a:xfrm>
            <a:off x="1191446" y="1157468"/>
            <a:ext cx="0" cy="3979075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9C2EE4A-DA19-F85B-D664-2B3C63D9EB3D}"/>
              </a:ext>
            </a:extLst>
          </p:cNvPr>
          <p:cNvSpPr txBox="1"/>
          <p:nvPr/>
        </p:nvSpPr>
        <p:spPr>
          <a:xfrm>
            <a:off x="1600119" y="1720476"/>
            <a:ext cx="722125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 is VLAN?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Need of VLAN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Advantages of VLANs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Access and trunk interface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Configuration of VLAN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Step to 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configure VLANs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457200" lvl="1"/>
            <a:endParaRPr lang="en-IN" sz="2000" dirty="0">
              <a:solidFill>
                <a:schemeClr val="bg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457200" lvl="1"/>
            <a:endParaRPr lang="en-IN" sz="2000" dirty="0">
              <a:solidFill>
                <a:schemeClr val="bg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457200" lvl="1"/>
            <a:endParaRPr lang="en-IN" sz="2000" dirty="0">
              <a:solidFill>
                <a:schemeClr val="bg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bg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lvl="2"/>
            <a:endParaRPr lang="en-IN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2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spcFirstLastPara="1" wrap="square" lIns="216000" tIns="108000" rIns="216000" bIns="1080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400"/>
              <a:buFont typeface="Roboto Condensed"/>
              <a:buNone/>
            </a:pPr>
            <a:r>
              <a:rPr lang="en-US" dirty="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</a:rPr>
              <a:t>Steps to create VLANs</a:t>
            </a:r>
          </a:p>
        </p:txBody>
      </p:sp>
      <p:sp>
        <p:nvSpPr>
          <p:cNvPr id="587" name="Google Shape;587;p42"/>
          <p:cNvSpPr txBox="1">
            <a:spLocks noGrp="1"/>
          </p:cNvSpPr>
          <p:nvPr>
            <p:ph type="body" idx="1"/>
          </p:nvPr>
        </p:nvSpPr>
        <p:spPr>
          <a:xfrm>
            <a:off x="131180" y="863444"/>
            <a:ext cx="11929641" cy="5590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dirty="0"/>
              <a:t>Type </a:t>
            </a:r>
            <a:r>
              <a:rPr lang="en-US" b="1" dirty="0"/>
              <a:t>exit</a:t>
            </a:r>
            <a:r>
              <a:rPr lang="en-US" dirty="0"/>
              <a:t> and press enter</a:t>
            </a:r>
            <a:endParaRPr dirty="0"/>
          </a:p>
          <a:p>
            <a:pPr lvl="0"/>
            <a:r>
              <a:rPr lang="en-US" dirty="0"/>
              <a:t>Type </a:t>
            </a:r>
            <a:r>
              <a:rPr lang="en-US" b="1" dirty="0"/>
              <a:t>interface range fa0/15-18</a:t>
            </a:r>
          </a:p>
          <a:p>
            <a:pPr lvl="0"/>
            <a:r>
              <a:rPr lang="en-US" dirty="0"/>
              <a:t>Type </a:t>
            </a:r>
            <a:r>
              <a:rPr lang="en-US" b="1" dirty="0"/>
              <a:t>switchport access </a:t>
            </a:r>
            <a:r>
              <a:rPr lang="en-US" b="1" dirty="0" err="1"/>
              <a:t>vlan</a:t>
            </a:r>
            <a:r>
              <a:rPr lang="en-US" b="1" dirty="0"/>
              <a:t> 20</a:t>
            </a:r>
          </a:p>
          <a:p>
            <a:pPr lvl="0"/>
            <a:r>
              <a:rPr lang="en-US" dirty="0"/>
              <a:t>Type </a:t>
            </a:r>
            <a:r>
              <a:rPr lang="en-US" b="1" dirty="0"/>
              <a:t>switchport mode access</a:t>
            </a:r>
          </a:p>
          <a:p>
            <a:pPr lvl="0"/>
            <a:r>
              <a:rPr lang="en-US" dirty="0"/>
              <a:t>Type </a:t>
            </a:r>
            <a:r>
              <a:rPr lang="en-US" b="1" dirty="0"/>
              <a:t>end </a:t>
            </a:r>
            <a:r>
              <a:rPr lang="en-US" dirty="0"/>
              <a:t>and press enter</a:t>
            </a:r>
            <a:endParaRPr lang="en-US" b="1" dirty="0"/>
          </a:p>
          <a:p>
            <a:pPr lvl="0"/>
            <a:r>
              <a:rPr lang="en-US" dirty="0"/>
              <a:t>Type </a:t>
            </a:r>
            <a:r>
              <a:rPr lang="en-US" b="1" dirty="0"/>
              <a:t>show </a:t>
            </a:r>
            <a:r>
              <a:rPr lang="en-US" b="1" dirty="0" err="1"/>
              <a:t>vlan</a:t>
            </a:r>
            <a:r>
              <a:rPr lang="en-US" b="1" dirty="0"/>
              <a:t> brief </a:t>
            </a:r>
            <a:r>
              <a:rPr lang="en-US" dirty="0"/>
              <a:t>and press enter</a:t>
            </a:r>
            <a:endParaRPr dirty="0"/>
          </a:p>
          <a:p>
            <a:pPr marL="265113" lvl="0" indent="-112713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None/>
            </a:pPr>
            <a:endParaRPr b="1" dirty="0"/>
          </a:p>
        </p:txBody>
      </p:sp>
      <p:pic>
        <p:nvPicPr>
          <p:cNvPr id="588" name="Google Shape;588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5677" y="1515601"/>
            <a:ext cx="5345144" cy="2546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5836" y="3658726"/>
            <a:ext cx="4795186" cy="2699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3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spcFirstLastPara="1" wrap="square" lIns="216000" tIns="108000" rIns="216000" bIns="1080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400"/>
              <a:buFont typeface="Roboto Condensed"/>
              <a:buNone/>
            </a:pPr>
            <a:r>
              <a:rPr lang="en-US" dirty="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</a:rPr>
              <a:t>Sample VLANs</a:t>
            </a:r>
          </a:p>
        </p:txBody>
      </p:sp>
      <p:pic>
        <p:nvPicPr>
          <p:cNvPr id="595" name="Google Shape;595;p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08264" y="966087"/>
            <a:ext cx="5719596" cy="249253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96" name="Google Shape;596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8264" y="3815338"/>
            <a:ext cx="4382442" cy="249316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97" name="Google Shape;597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8041232" y="-100435"/>
            <a:ext cx="2849251" cy="498229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98" name="Google Shape;598;p43"/>
          <p:cNvSpPr txBox="1"/>
          <p:nvPr/>
        </p:nvSpPr>
        <p:spPr>
          <a:xfrm>
            <a:off x="145774" y="975815"/>
            <a:ext cx="3770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1)</a:t>
            </a:r>
            <a:endParaRPr/>
          </a:p>
        </p:txBody>
      </p:sp>
      <p:sp>
        <p:nvSpPr>
          <p:cNvPr id="599" name="Google Shape;599;p43"/>
          <p:cNvSpPr txBox="1"/>
          <p:nvPr/>
        </p:nvSpPr>
        <p:spPr>
          <a:xfrm>
            <a:off x="145774" y="3732967"/>
            <a:ext cx="3770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2)</a:t>
            </a:r>
            <a:endParaRPr/>
          </a:p>
        </p:txBody>
      </p:sp>
      <p:sp>
        <p:nvSpPr>
          <p:cNvPr id="600" name="Google Shape;600;p43"/>
          <p:cNvSpPr txBox="1"/>
          <p:nvPr/>
        </p:nvSpPr>
        <p:spPr>
          <a:xfrm>
            <a:off x="6607412" y="975815"/>
            <a:ext cx="3770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3064"/>
              </a:buClr>
              <a:buSzPts val="6000"/>
              <a:buFont typeface="Roboto Condensed"/>
              <a:buNone/>
            </a:pPr>
            <a:r>
              <a:rPr lang="en-US"/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6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spcFirstLastPara="1" wrap="square" lIns="216000" tIns="108000" rIns="216000" bIns="1080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400"/>
              <a:buFont typeface="Roboto Condensed"/>
              <a:buNone/>
            </a:pPr>
            <a:r>
              <a:rPr lang="en-US" dirty="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</a:rPr>
              <a:t>Broadcast in LANs</a:t>
            </a:r>
          </a:p>
        </p:txBody>
      </p:sp>
      <p:pic>
        <p:nvPicPr>
          <p:cNvPr id="352" name="Google Shape;352;p2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063113" y="1232776"/>
            <a:ext cx="7128887" cy="400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6"/>
          <p:cNvSpPr txBox="1"/>
          <p:nvPr/>
        </p:nvSpPr>
        <p:spPr>
          <a:xfrm>
            <a:off x="6250172" y="4717033"/>
            <a:ext cx="51299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Here 2 different networks LANs switch forwards traffic.</a:t>
            </a:r>
            <a:endParaRPr sz="1800" dirty="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4" name="Google Shape;354;p26"/>
          <p:cNvSpPr txBox="1"/>
          <p:nvPr/>
        </p:nvSpPr>
        <p:spPr>
          <a:xfrm>
            <a:off x="131181" y="863444"/>
            <a:ext cx="5307094" cy="5590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65113" lvl="0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SzPts val="2800"/>
              <a:buFont typeface="Wingdings 3" panose="05040102010807070707" pitchFamily="18" charset="2"/>
              <a:buChar char=""/>
            </a:pPr>
            <a:r>
              <a:rPr lang="en-US" sz="2400" dirty="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 </a:t>
            </a:r>
            <a:r>
              <a:rPr lang="en-US" sz="2400" b="1" dirty="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broadcast domain</a:t>
            </a:r>
            <a:r>
              <a:rPr lang="en-US" sz="2400" dirty="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is a set of devices that can receive broadcast messages from each other.</a:t>
            </a:r>
          </a:p>
          <a:p>
            <a:pPr marL="265113" lvl="0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SzPts val="2800"/>
              <a:buFont typeface="Wingdings 3" panose="05040102010807070707" pitchFamily="18" charset="2"/>
              <a:buChar char=""/>
            </a:pPr>
            <a:r>
              <a:rPr lang="en-US" sz="2400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Broadcast messages are </a:t>
            </a:r>
            <a:r>
              <a:rPr lang="en-US" sz="2400" b="1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packets</a:t>
            </a:r>
            <a:r>
              <a:rPr lang="en-US" sz="2400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that are </a:t>
            </a:r>
            <a:r>
              <a:rPr lang="en-US" sz="2400" b="1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sent to</a:t>
            </a:r>
            <a:r>
              <a:rPr lang="en-US" sz="2400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400" b="1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all devices </a:t>
            </a:r>
            <a:r>
              <a:rPr lang="en-US" sz="2400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on the </a:t>
            </a:r>
            <a:r>
              <a:rPr lang="en-US" sz="2400" b="1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same network</a:t>
            </a:r>
            <a:r>
              <a:rPr lang="en-US" sz="2400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such as ARP requests or DHCP offers. </a:t>
            </a:r>
            <a:endParaRPr lang="en-US" dirty="0">
              <a:ea typeface="Roboto Condensed"/>
            </a:endParaRPr>
          </a:p>
          <a:p>
            <a:pPr marL="265113" lvl="0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SzPts val="2800"/>
              <a:buFont typeface="Wingdings 3" panose="05040102010807070707" pitchFamily="18" charset="2"/>
              <a:buChar char=""/>
            </a:pPr>
            <a:r>
              <a:rPr lang="en-US" sz="2400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Broadcast messages are </a:t>
            </a:r>
            <a:r>
              <a:rPr lang="en-US" sz="2400" b="1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useful for discovering</a:t>
            </a:r>
            <a:r>
              <a:rPr lang="en-US" sz="2400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and </a:t>
            </a:r>
            <a:r>
              <a:rPr lang="en-US" sz="2400" b="1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configuring network devices</a:t>
            </a:r>
            <a:r>
              <a:rPr lang="en-US" sz="2400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but they can also </a:t>
            </a:r>
            <a:r>
              <a:rPr lang="en-US" sz="2400" b="1" dirty="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consume bandwidth </a:t>
            </a:r>
            <a:r>
              <a:rPr lang="en-US" sz="2400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and </a:t>
            </a:r>
            <a:r>
              <a:rPr lang="en-US" sz="2400" b="1" dirty="0">
                <a:solidFill>
                  <a:srgbClr val="C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cause network congestion </a:t>
            </a:r>
            <a:r>
              <a:rPr lang="en-US" sz="2400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if there are too many devices or too much traffic on the same network.</a:t>
            </a:r>
            <a:endParaRPr dirty="0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3F2B4-0D90-F0F6-1435-AE2871007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</a:rPr>
              <a:t>Broadcast in LANs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CC1A5-3DBD-AA13-BA03-8903AA5D4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Two different LANs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6C4C727-075A-39A5-58A6-AF84ADD2BED1}"/>
              </a:ext>
            </a:extLst>
          </p:cNvPr>
          <p:cNvGrpSpPr/>
          <p:nvPr/>
        </p:nvGrpSpPr>
        <p:grpSpPr>
          <a:xfrm>
            <a:off x="488986" y="1791353"/>
            <a:ext cx="4255734" cy="3683194"/>
            <a:chOff x="488986" y="1791353"/>
            <a:chExt cx="4255734" cy="368319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DB97F3A-DC8E-C9C5-B325-38128E22615F}"/>
                </a:ext>
              </a:extLst>
            </p:cNvPr>
            <p:cNvGrpSpPr/>
            <p:nvPr/>
          </p:nvGrpSpPr>
          <p:grpSpPr>
            <a:xfrm>
              <a:off x="488986" y="1791353"/>
              <a:ext cx="4255734" cy="3683194"/>
              <a:chOff x="488986" y="1791353"/>
              <a:chExt cx="4255734" cy="368319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A74AA5-B559-D1D7-4260-922059189CD0}"/>
                  </a:ext>
                </a:extLst>
              </p:cNvPr>
              <p:cNvSpPr txBox="1"/>
              <p:nvPr/>
            </p:nvSpPr>
            <p:spPr>
              <a:xfrm>
                <a:off x="2120563" y="4948573"/>
                <a:ext cx="9925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2400" dirty="0">
                    <a:solidFill>
                      <a:schemeClr val="tx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LAN 1 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EE80727-58E6-E8AB-EFA1-3BD0B148E57E}"/>
                  </a:ext>
                </a:extLst>
              </p:cNvPr>
              <p:cNvSpPr/>
              <p:nvPr/>
            </p:nvSpPr>
            <p:spPr>
              <a:xfrm>
                <a:off x="488986" y="1791353"/>
                <a:ext cx="4255734" cy="3683194"/>
              </a:xfrm>
              <a:prstGeom prst="rect">
                <a:avLst/>
              </a:prstGeom>
              <a:noFill/>
              <a:ln w="571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23A4963-2C30-BE36-0D20-6EA149EE9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4125" y="2162614"/>
              <a:ext cx="2365453" cy="2682472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EFAFD58-3668-DED0-6AF8-7CA33A3698C2}"/>
              </a:ext>
            </a:extLst>
          </p:cNvPr>
          <p:cNvGrpSpPr/>
          <p:nvPr/>
        </p:nvGrpSpPr>
        <p:grpSpPr>
          <a:xfrm>
            <a:off x="5740173" y="1791353"/>
            <a:ext cx="4255734" cy="3683194"/>
            <a:chOff x="5768453" y="1817129"/>
            <a:chExt cx="4255734" cy="368319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340541-5B87-2877-F301-DFE40137DE58}"/>
                </a:ext>
              </a:extLst>
            </p:cNvPr>
            <p:cNvSpPr txBox="1"/>
            <p:nvPr/>
          </p:nvSpPr>
          <p:spPr>
            <a:xfrm>
              <a:off x="7400031" y="4845086"/>
              <a:ext cx="9925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>
                  <a:solidFill>
                    <a:schemeClr val="tx1"/>
                  </a:solidFill>
                  <a:latin typeface="Roboto Condensed"/>
                  <a:ea typeface="Roboto Condensed"/>
                  <a:cs typeface="Roboto Condensed"/>
                </a:rPr>
                <a:t>LAN 2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226EB2E-6329-925F-5FB2-B211E4598220}"/>
                </a:ext>
              </a:extLst>
            </p:cNvPr>
            <p:cNvSpPr/>
            <p:nvPr/>
          </p:nvSpPr>
          <p:spPr>
            <a:xfrm>
              <a:off x="5768453" y="1817129"/>
              <a:ext cx="4255734" cy="3683194"/>
            </a:xfrm>
            <a:prstGeom prst="rect">
              <a:avLst/>
            </a:prstGeom>
            <a:noFill/>
            <a:ln w="571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51A2E8-DCEF-D2E9-D74B-392942CBD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3593" y="2086493"/>
              <a:ext cx="2365453" cy="26824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416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3637E-9496-BEBA-6F92-29CE62F42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</a:rPr>
              <a:t>Broadcast in LANs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B8CE7-7BE0-F047-F849-012DA305B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11201"/>
            <a:ext cx="12192000" cy="5742808"/>
          </a:xfrm>
        </p:spPr>
        <p:txBody>
          <a:bodyPr/>
          <a:lstStyle/>
          <a:p>
            <a:r>
              <a:rPr lang="en-IN" dirty="0"/>
              <a:t>Design a two LANs which has one switch and three PCs. LAN 1 PCs can’t communicate with LAN 2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r>
              <a:rPr lang="en-IN" dirty="0"/>
              <a:t>If you connect the system as shown in figure then LAN 1 PC can communicate with other</a:t>
            </a:r>
          </a:p>
          <a:p>
            <a:r>
              <a:rPr lang="en-IN" dirty="0"/>
              <a:t> So how to separate them logically.</a:t>
            </a:r>
          </a:p>
          <a:p>
            <a:r>
              <a:rPr lang="en-IN" dirty="0"/>
              <a:t>What is solution?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921ADD-BB25-AC47-6315-9798B05C4E4B}"/>
              </a:ext>
            </a:extLst>
          </p:cNvPr>
          <p:cNvSpPr txBox="1"/>
          <p:nvPr/>
        </p:nvSpPr>
        <p:spPr>
          <a:xfrm>
            <a:off x="3048000" y="3027974"/>
            <a:ext cx="633507" cy="30777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 rtlCol="0">
            <a:spAutoFit/>
          </a:bodyPr>
          <a:lstStyle/>
          <a:p>
            <a:r>
              <a:rPr lang="en-IN" dirty="0"/>
              <a:t>LAN1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CCB71F8-DF80-0403-E80F-2FAD950728DF}"/>
              </a:ext>
            </a:extLst>
          </p:cNvPr>
          <p:cNvSpPr/>
          <p:nvPr/>
        </p:nvSpPr>
        <p:spPr>
          <a:xfrm>
            <a:off x="2890520" y="5751765"/>
            <a:ext cx="6410960" cy="711200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Solution of this is VLAN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064918-F0F1-3027-1E3B-38F1E4D1E5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06" t="29417" r="52449" b="22473"/>
          <a:stretch/>
        </p:blipFill>
        <p:spPr>
          <a:xfrm>
            <a:off x="3697623" y="1560186"/>
            <a:ext cx="4083087" cy="30999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B74587C-2574-30CA-D14A-C62C780D31A8}"/>
              </a:ext>
            </a:extLst>
          </p:cNvPr>
          <p:cNvSpPr/>
          <p:nvPr/>
        </p:nvSpPr>
        <p:spPr>
          <a:xfrm>
            <a:off x="3048000" y="1703583"/>
            <a:ext cx="1713933" cy="2956560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EDF37D-1FC8-46D7-B86D-042B1DAF8366}"/>
              </a:ext>
            </a:extLst>
          </p:cNvPr>
          <p:cNvSpPr/>
          <p:nvPr/>
        </p:nvSpPr>
        <p:spPr>
          <a:xfrm>
            <a:off x="6572012" y="1685672"/>
            <a:ext cx="1760421" cy="2956560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5B8FCA-C532-3104-3348-A17FA36F6CA7}"/>
              </a:ext>
            </a:extLst>
          </p:cNvPr>
          <p:cNvSpPr txBox="1"/>
          <p:nvPr/>
        </p:nvSpPr>
        <p:spPr>
          <a:xfrm>
            <a:off x="7652162" y="2874085"/>
            <a:ext cx="683200" cy="30777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 rtlCol="0">
            <a:spAutoFit/>
          </a:bodyPr>
          <a:lstStyle/>
          <a:p>
            <a:r>
              <a:rPr lang="en-IN" dirty="0"/>
              <a:t>LAN 2</a:t>
            </a:r>
          </a:p>
        </p:txBody>
      </p:sp>
    </p:spTree>
    <p:extLst>
      <p:ext uri="{BB962C8B-B14F-4D97-AF65-F5344CB8AC3E}">
        <p14:creationId xmlns:p14="http://schemas.microsoft.com/office/powerpoint/2010/main" val="2371065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2" grpId="0" animBg="1"/>
      <p:bldP spid="5" grpId="0" animBg="1"/>
      <p:bldP spid="6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7"/>
          <p:cNvSpPr txBox="1"/>
          <p:nvPr/>
        </p:nvSpPr>
        <p:spPr>
          <a:xfrm>
            <a:off x="1239607" y="2705725"/>
            <a:ext cx="9712787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CEAD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VLANs</a:t>
            </a:r>
            <a:r>
              <a:rPr lang="en-US" sz="4000" b="1" dirty="0">
                <a:solidFill>
                  <a:schemeClr val="accent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4000" dirty="0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are </a:t>
            </a:r>
            <a:r>
              <a:rPr lang="en-US" sz="4000" b="1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logical grouping</a:t>
            </a:r>
            <a:r>
              <a:rPr lang="en-US" sz="4000" b="1" dirty="0">
                <a:solidFill>
                  <a:srgbClr val="92D05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4000" dirty="0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of devices</a:t>
            </a:r>
            <a:r>
              <a:rPr lang="en-US" sz="40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in the </a:t>
            </a:r>
            <a:r>
              <a:rPr lang="en-US" sz="4000" b="1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same broadcast domain</a:t>
            </a:r>
            <a:r>
              <a:rPr lang="en-US" sz="40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dirty="0"/>
          </a:p>
        </p:txBody>
      </p:sp>
      <p:cxnSp>
        <p:nvCxnSpPr>
          <p:cNvPr id="360" name="Google Shape;360;p27"/>
          <p:cNvCxnSpPr/>
          <p:nvPr/>
        </p:nvCxnSpPr>
        <p:spPr>
          <a:xfrm>
            <a:off x="4191000" y="4076075"/>
            <a:ext cx="469392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1" name="Google Shape;361;p27"/>
          <p:cNvCxnSpPr/>
          <p:nvPr/>
        </p:nvCxnSpPr>
        <p:spPr>
          <a:xfrm>
            <a:off x="4739640" y="3489960"/>
            <a:ext cx="3309952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62" name="Google Shape;362;p27"/>
          <p:cNvGrpSpPr/>
          <p:nvPr/>
        </p:nvGrpSpPr>
        <p:grpSpPr>
          <a:xfrm>
            <a:off x="4629612" y="522430"/>
            <a:ext cx="3528425" cy="2987888"/>
            <a:chOff x="4629612" y="522430"/>
            <a:chExt cx="3528425" cy="2987888"/>
          </a:xfrm>
        </p:grpSpPr>
        <p:grpSp>
          <p:nvGrpSpPr>
            <p:cNvPr id="363" name="Google Shape;363;p27"/>
            <p:cNvGrpSpPr/>
            <p:nvPr/>
          </p:nvGrpSpPr>
          <p:grpSpPr>
            <a:xfrm>
              <a:off x="4629612" y="522430"/>
              <a:ext cx="2107096" cy="2107096"/>
              <a:chOff x="4629612" y="522430"/>
              <a:chExt cx="2107096" cy="2107096"/>
            </a:xfrm>
          </p:grpSpPr>
          <p:sp>
            <p:nvSpPr>
              <p:cNvPr id="364" name="Google Shape;364;p27"/>
              <p:cNvSpPr/>
              <p:nvPr/>
            </p:nvSpPr>
            <p:spPr>
              <a:xfrm>
                <a:off x="4629612" y="522430"/>
                <a:ext cx="2107096" cy="2107096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rgbClr val="696969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pic>
            <p:nvPicPr>
              <p:cNvPr id="365" name="Google Shape;365;p27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5004530" y="897348"/>
                <a:ext cx="1357261" cy="13572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66" name="Google Shape;366;p27"/>
            <p:cNvSpPr txBox="1"/>
            <p:nvPr/>
          </p:nvSpPr>
          <p:spPr>
            <a:xfrm>
              <a:off x="4629612" y="2802432"/>
              <a:ext cx="3528425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>
                  <a:solidFill>
                    <a:srgbClr val="92D05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logical grouping</a:t>
              </a:r>
              <a:endParaRPr sz="4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367" name="Google Shape;367;p27"/>
          <p:cNvGrpSpPr/>
          <p:nvPr/>
        </p:nvGrpSpPr>
        <p:grpSpPr>
          <a:xfrm>
            <a:off x="4116521" y="3447451"/>
            <a:ext cx="5078634" cy="3225080"/>
            <a:chOff x="4116521" y="3447451"/>
            <a:chExt cx="5078634" cy="3225080"/>
          </a:xfrm>
        </p:grpSpPr>
        <p:grpSp>
          <p:nvGrpSpPr>
            <p:cNvPr id="368" name="Google Shape;368;p27"/>
            <p:cNvGrpSpPr/>
            <p:nvPr/>
          </p:nvGrpSpPr>
          <p:grpSpPr>
            <a:xfrm>
              <a:off x="6996044" y="4565435"/>
              <a:ext cx="2107096" cy="2107096"/>
              <a:chOff x="6996044" y="4565435"/>
              <a:chExt cx="2107096" cy="2107096"/>
            </a:xfrm>
          </p:grpSpPr>
          <p:sp>
            <p:nvSpPr>
              <p:cNvPr id="369" name="Google Shape;369;p27"/>
              <p:cNvSpPr/>
              <p:nvPr/>
            </p:nvSpPr>
            <p:spPr>
              <a:xfrm>
                <a:off x="6996044" y="4565435"/>
                <a:ext cx="2107096" cy="2107096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rgbClr val="696969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pic>
            <p:nvPicPr>
              <p:cNvPr id="370" name="Google Shape;370;p27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7387868" y="4957259"/>
                <a:ext cx="1323448" cy="13234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71" name="Google Shape;371;p27"/>
            <p:cNvSpPr/>
            <p:nvPr/>
          </p:nvSpPr>
          <p:spPr>
            <a:xfrm>
              <a:off x="4116521" y="3447451"/>
              <a:ext cx="5078634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 dirty="0">
                  <a:solidFill>
                    <a:srgbClr val="FFFF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same broadcast domain</a:t>
              </a:r>
              <a:endParaRPr sz="4000" dirty="0">
                <a:solidFill>
                  <a:srgbClr val="FFFF00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372" name="Google Shape;372;p27"/>
          <p:cNvSpPr txBox="1"/>
          <p:nvPr/>
        </p:nvSpPr>
        <p:spPr>
          <a:xfrm>
            <a:off x="132347" y="6303199"/>
            <a:ext cx="20008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CEAD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VLAN – Virtual LAN</a:t>
            </a:r>
            <a:endParaRPr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8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spcFirstLastPara="1" wrap="square" lIns="216000" tIns="108000" rIns="216000" bIns="1080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400"/>
              <a:buFont typeface="Roboto Condensed"/>
              <a:buNone/>
            </a:pPr>
            <a:r>
              <a:rPr lang="en-US" dirty="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</a:rPr>
              <a:t>VLANs</a:t>
            </a:r>
          </a:p>
        </p:txBody>
      </p:sp>
      <p:pic>
        <p:nvPicPr>
          <p:cNvPr id="378" name="Google Shape;37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2433" y="3135832"/>
            <a:ext cx="992417" cy="59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8"/>
          <p:cNvPicPr preferRelativeResize="0"/>
          <p:nvPr/>
        </p:nvPicPr>
        <p:blipFill rotWithShape="1">
          <a:blip r:embed="rId4">
            <a:alphaModFix/>
          </a:blip>
          <a:srcRect t="27272" b="26464"/>
          <a:stretch/>
        </p:blipFill>
        <p:spPr>
          <a:xfrm>
            <a:off x="3839095" y="3135832"/>
            <a:ext cx="1197904" cy="554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41838" y="2002381"/>
            <a:ext cx="992417" cy="59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41838" y="4382605"/>
            <a:ext cx="992417" cy="59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8"/>
          <p:cNvPicPr preferRelativeResize="0"/>
          <p:nvPr/>
        </p:nvPicPr>
        <p:blipFill rotWithShape="1">
          <a:blip r:embed="rId4">
            <a:alphaModFix/>
          </a:blip>
          <a:srcRect t="27272" b="26464"/>
          <a:stretch/>
        </p:blipFill>
        <p:spPr>
          <a:xfrm>
            <a:off x="7021050" y="3135832"/>
            <a:ext cx="1197904" cy="554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14529" y="2002381"/>
            <a:ext cx="992417" cy="59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14529" y="4382605"/>
            <a:ext cx="992417" cy="59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13199" y="3092890"/>
            <a:ext cx="992417" cy="5931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6" name="Google Shape;386;p28"/>
          <p:cNvCxnSpPr>
            <a:stCxn id="380" idx="2"/>
            <a:endCxn id="379" idx="0"/>
          </p:cNvCxnSpPr>
          <p:nvPr/>
        </p:nvCxnSpPr>
        <p:spPr>
          <a:xfrm>
            <a:off x="4438047" y="2595505"/>
            <a:ext cx="0" cy="540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7" name="Google Shape;387;p28"/>
          <p:cNvCxnSpPr>
            <a:stCxn id="383" idx="2"/>
            <a:endCxn id="382" idx="0"/>
          </p:cNvCxnSpPr>
          <p:nvPr/>
        </p:nvCxnSpPr>
        <p:spPr>
          <a:xfrm>
            <a:off x="7610738" y="2595505"/>
            <a:ext cx="9300" cy="540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8" name="Google Shape;388;p28"/>
          <p:cNvCxnSpPr>
            <a:stCxn id="379" idx="2"/>
            <a:endCxn id="381" idx="0"/>
          </p:cNvCxnSpPr>
          <p:nvPr/>
        </p:nvCxnSpPr>
        <p:spPr>
          <a:xfrm>
            <a:off x="4438047" y="3690014"/>
            <a:ext cx="0" cy="692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9" name="Google Shape;389;p28"/>
          <p:cNvCxnSpPr>
            <a:stCxn id="382" idx="2"/>
            <a:endCxn id="384" idx="0"/>
          </p:cNvCxnSpPr>
          <p:nvPr/>
        </p:nvCxnSpPr>
        <p:spPr>
          <a:xfrm flipH="1">
            <a:off x="7610702" y="3690014"/>
            <a:ext cx="9300" cy="692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0" name="Google Shape;390;p28"/>
          <p:cNvCxnSpPr>
            <a:stCxn id="379" idx="1"/>
            <a:endCxn id="378" idx="3"/>
          </p:cNvCxnSpPr>
          <p:nvPr/>
        </p:nvCxnSpPr>
        <p:spPr>
          <a:xfrm flipH="1">
            <a:off x="2444995" y="3412923"/>
            <a:ext cx="1394100" cy="19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1" name="Google Shape;391;p28"/>
          <p:cNvCxnSpPr>
            <a:stCxn id="385" idx="1"/>
            <a:endCxn id="382" idx="3"/>
          </p:cNvCxnSpPr>
          <p:nvPr/>
        </p:nvCxnSpPr>
        <p:spPr>
          <a:xfrm flipH="1">
            <a:off x="8219099" y="3389452"/>
            <a:ext cx="1394100" cy="23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2" name="Google Shape;392;p28"/>
          <p:cNvCxnSpPr>
            <a:stCxn id="382" idx="1"/>
            <a:endCxn id="379" idx="3"/>
          </p:cNvCxnSpPr>
          <p:nvPr/>
        </p:nvCxnSpPr>
        <p:spPr>
          <a:xfrm rot="10800000">
            <a:off x="5036850" y="3412923"/>
            <a:ext cx="1984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93" name="Google Shape;393;p28"/>
          <p:cNvGrpSpPr/>
          <p:nvPr/>
        </p:nvGrpSpPr>
        <p:grpSpPr>
          <a:xfrm>
            <a:off x="819153" y="2713268"/>
            <a:ext cx="1713890" cy="422564"/>
            <a:chOff x="880113" y="3656289"/>
            <a:chExt cx="1713890" cy="422564"/>
          </a:xfrm>
        </p:grpSpPr>
        <p:sp>
          <p:nvSpPr>
            <p:cNvPr id="394" name="Google Shape;394;p28"/>
            <p:cNvSpPr txBox="1"/>
            <p:nvPr/>
          </p:nvSpPr>
          <p:spPr>
            <a:xfrm>
              <a:off x="880113" y="3682905"/>
              <a:ext cx="13847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192.168.10.2</a:t>
              </a:r>
              <a:endParaRPr/>
            </a:p>
          </p:txBody>
        </p:sp>
        <p:pic>
          <p:nvPicPr>
            <p:cNvPr id="395" name="Google Shape;395;p2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171439" y="3656289"/>
              <a:ext cx="422564" cy="42256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6" name="Google Shape;396;p28"/>
          <p:cNvGrpSpPr/>
          <p:nvPr/>
        </p:nvGrpSpPr>
        <p:grpSpPr>
          <a:xfrm>
            <a:off x="3323109" y="1580902"/>
            <a:ext cx="1713890" cy="422564"/>
            <a:chOff x="880113" y="3656289"/>
            <a:chExt cx="1713890" cy="422564"/>
          </a:xfrm>
        </p:grpSpPr>
        <p:sp>
          <p:nvSpPr>
            <p:cNvPr id="397" name="Google Shape;397;p28"/>
            <p:cNvSpPr txBox="1"/>
            <p:nvPr/>
          </p:nvSpPr>
          <p:spPr>
            <a:xfrm>
              <a:off x="880113" y="3682905"/>
              <a:ext cx="13847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192.168.10.3</a:t>
              </a:r>
              <a:endParaRPr/>
            </a:p>
          </p:txBody>
        </p:sp>
        <p:pic>
          <p:nvPicPr>
            <p:cNvPr id="398" name="Google Shape;398;p2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171439" y="3656289"/>
              <a:ext cx="422564" cy="42256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9" name="Google Shape;399;p28"/>
          <p:cNvGrpSpPr/>
          <p:nvPr/>
        </p:nvGrpSpPr>
        <p:grpSpPr>
          <a:xfrm>
            <a:off x="3323109" y="3960041"/>
            <a:ext cx="1713890" cy="1350712"/>
            <a:chOff x="880113" y="3656289"/>
            <a:chExt cx="1713890" cy="1350712"/>
          </a:xfrm>
        </p:grpSpPr>
        <p:sp>
          <p:nvSpPr>
            <p:cNvPr id="400" name="Google Shape;400;p28"/>
            <p:cNvSpPr txBox="1"/>
            <p:nvPr/>
          </p:nvSpPr>
          <p:spPr>
            <a:xfrm>
              <a:off x="880113" y="4637669"/>
              <a:ext cx="13847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48A2B5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192.168.10.4</a:t>
              </a:r>
              <a:endParaRPr/>
            </a:p>
          </p:txBody>
        </p:sp>
        <p:pic>
          <p:nvPicPr>
            <p:cNvPr id="401" name="Google Shape;401;p2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171439" y="3656289"/>
              <a:ext cx="422564" cy="42256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2" name="Google Shape;402;p28"/>
          <p:cNvGrpSpPr/>
          <p:nvPr/>
        </p:nvGrpSpPr>
        <p:grpSpPr>
          <a:xfrm>
            <a:off x="6475398" y="3960041"/>
            <a:ext cx="1720875" cy="1350712"/>
            <a:chOff x="873128" y="3656289"/>
            <a:chExt cx="1720875" cy="1350712"/>
          </a:xfrm>
        </p:grpSpPr>
        <p:sp>
          <p:nvSpPr>
            <p:cNvPr id="403" name="Google Shape;403;p28"/>
            <p:cNvSpPr txBox="1"/>
            <p:nvPr/>
          </p:nvSpPr>
          <p:spPr>
            <a:xfrm>
              <a:off x="873128" y="4637669"/>
              <a:ext cx="13847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48A2B5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192.168.10.6</a:t>
              </a:r>
              <a:endParaRPr/>
            </a:p>
          </p:txBody>
        </p:sp>
        <p:pic>
          <p:nvPicPr>
            <p:cNvPr id="404" name="Google Shape;404;p2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171439" y="3656289"/>
              <a:ext cx="422564" cy="42256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5" name="Google Shape;405;p28"/>
          <p:cNvGrpSpPr/>
          <p:nvPr/>
        </p:nvGrpSpPr>
        <p:grpSpPr>
          <a:xfrm>
            <a:off x="6475398" y="1553201"/>
            <a:ext cx="1713890" cy="422564"/>
            <a:chOff x="880113" y="3656289"/>
            <a:chExt cx="1713890" cy="422564"/>
          </a:xfrm>
        </p:grpSpPr>
        <p:sp>
          <p:nvSpPr>
            <p:cNvPr id="406" name="Google Shape;406;p28"/>
            <p:cNvSpPr txBox="1"/>
            <p:nvPr/>
          </p:nvSpPr>
          <p:spPr>
            <a:xfrm>
              <a:off x="880113" y="3682905"/>
              <a:ext cx="13847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92D05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192.168.10.5</a:t>
              </a:r>
              <a:endParaRPr/>
            </a:p>
          </p:txBody>
        </p:sp>
        <p:pic>
          <p:nvPicPr>
            <p:cNvPr id="407" name="Google Shape;407;p2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171439" y="3656289"/>
              <a:ext cx="422564" cy="42256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8" name="Google Shape;408;p28"/>
          <p:cNvGrpSpPr/>
          <p:nvPr/>
        </p:nvGrpSpPr>
        <p:grpSpPr>
          <a:xfrm>
            <a:off x="8952986" y="2654386"/>
            <a:ext cx="1713890" cy="422564"/>
            <a:chOff x="880113" y="3656289"/>
            <a:chExt cx="1713890" cy="422564"/>
          </a:xfrm>
        </p:grpSpPr>
        <p:sp>
          <p:nvSpPr>
            <p:cNvPr id="409" name="Google Shape;409;p28"/>
            <p:cNvSpPr txBox="1"/>
            <p:nvPr/>
          </p:nvSpPr>
          <p:spPr>
            <a:xfrm>
              <a:off x="880113" y="3682905"/>
              <a:ext cx="13847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92D05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192.168.10.7</a:t>
              </a:r>
              <a:endParaRPr/>
            </a:p>
          </p:txBody>
        </p:sp>
        <p:pic>
          <p:nvPicPr>
            <p:cNvPr id="410" name="Google Shape;410;p2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171439" y="3656289"/>
              <a:ext cx="422564" cy="4225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1" name="Google Shape;411;p28"/>
          <p:cNvSpPr txBox="1"/>
          <p:nvPr/>
        </p:nvSpPr>
        <p:spPr>
          <a:xfrm>
            <a:off x="2041344" y="1981657"/>
            <a:ext cx="1215506" cy="46166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VLAN 1</a:t>
            </a:r>
            <a:endParaRPr dirty="0"/>
          </a:p>
        </p:txBody>
      </p:sp>
      <p:sp>
        <p:nvSpPr>
          <p:cNvPr id="412" name="Google Shape;412;p28"/>
          <p:cNvSpPr txBox="1"/>
          <p:nvPr/>
        </p:nvSpPr>
        <p:spPr>
          <a:xfrm>
            <a:off x="8786510" y="1981657"/>
            <a:ext cx="1109599" cy="46166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VLAN 3</a:t>
            </a:r>
            <a:endParaRPr/>
          </a:p>
        </p:txBody>
      </p:sp>
      <p:sp>
        <p:nvSpPr>
          <p:cNvPr id="413" name="Google Shape;413;p28"/>
          <p:cNvSpPr txBox="1"/>
          <p:nvPr/>
        </p:nvSpPr>
        <p:spPr>
          <a:xfrm>
            <a:off x="5474224" y="4435026"/>
            <a:ext cx="1109599" cy="461665"/>
          </a:xfrm>
          <a:prstGeom prst="rect">
            <a:avLst/>
          </a:prstGeom>
          <a:solidFill>
            <a:srgbClr val="48A2B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VLAN 2</a:t>
            </a:r>
            <a:endParaRPr/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9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spcFirstLastPara="1" wrap="square" lIns="216000" tIns="108000" rIns="216000" bIns="1080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400"/>
              <a:buFont typeface="Roboto Condensed"/>
              <a:buNone/>
            </a:pPr>
            <a:r>
              <a:rPr lang="en-US" dirty="0"/>
              <a:t>VLAN</a:t>
            </a:r>
          </a:p>
        </p:txBody>
      </p:sp>
      <p:sp>
        <p:nvSpPr>
          <p:cNvPr id="419" name="Google Shape;419;p29"/>
          <p:cNvSpPr txBox="1">
            <a:spLocks noGrp="1"/>
          </p:cNvSpPr>
          <p:nvPr>
            <p:ph type="body" idx="1"/>
          </p:nvPr>
        </p:nvSpPr>
        <p:spPr>
          <a:xfrm>
            <a:off x="131180" y="863444"/>
            <a:ext cx="11929641" cy="5590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>
                <a:sym typeface="Arial"/>
              </a:rPr>
              <a:t>Virtual LANs or VLANs are usually configured on switches by placing some devices into</a:t>
            </a:r>
            <a:r>
              <a:rPr lang="en-US" b="1" dirty="0">
                <a:sym typeface="Arial"/>
              </a:rPr>
              <a:t> one broadcast domain </a:t>
            </a:r>
            <a:r>
              <a:rPr lang="en-US" dirty="0">
                <a:sym typeface="Arial"/>
              </a:rPr>
              <a:t>and some devices into some </a:t>
            </a:r>
            <a:r>
              <a:rPr lang="en-US" b="1" dirty="0">
                <a:sym typeface="Arial"/>
              </a:rPr>
              <a:t>other broadcast domain.</a:t>
            </a:r>
            <a:endParaRPr b="1" dirty="0">
              <a:sym typeface="Arial"/>
            </a:endParaRPr>
          </a:p>
          <a:p>
            <a:r>
              <a:rPr lang="en-US" dirty="0">
                <a:sym typeface="Arial"/>
              </a:rPr>
              <a:t>VLANs keep traffic from different networks separated when traversing shared links and devices within a topology. </a:t>
            </a:r>
            <a:endParaRPr dirty="0">
              <a:sym typeface="Arial"/>
            </a:endParaRPr>
          </a:p>
          <a:p>
            <a:r>
              <a:rPr lang="en-US" b="1" dirty="0">
                <a:sym typeface="Arial"/>
              </a:rPr>
              <a:t>Each VLANs acts as </a:t>
            </a:r>
            <a:r>
              <a:rPr lang="en-US" dirty="0"/>
              <a:t>a </a:t>
            </a:r>
            <a:r>
              <a:rPr lang="en-US" b="1" dirty="0">
                <a:solidFill>
                  <a:srgbClr val="C00000"/>
                </a:solidFill>
              </a:rPr>
              <a:t>subgroup</a:t>
            </a:r>
            <a:r>
              <a:rPr lang="en-US" dirty="0"/>
              <a:t> of the switch ports in an Ethernet LAN.</a:t>
            </a:r>
            <a:endParaRPr dirty="0"/>
          </a:p>
        </p:txBody>
      </p:sp>
      <p:sp>
        <p:nvSpPr>
          <p:cNvPr id="420" name="Google Shape;420;p29"/>
          <p:cNvSpPr txBox="1"/>
          <p:nvPr/>
        </p:nvSpPr>
        <p:spPr>
          <a:xfrm>
            <a:off x="8687910" y="8140626"/>
            <a:ext cx="8659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8A2B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VLAN 2</a:t>
            </a:r>
            <a:endParaRPr/>
          </a:p>
        </p:txBody>
      </p:sp>
      <p:pic>
        <p:nvPicPr>
          <p:cNvPr id="421" name="Google Shape;42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3378" y="3031898"/>
            <a:ext cx="6348764" cy="3574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0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prstGeom prst="rect">
            <a:avLst/>
          </a:prstGeom>
          <a:solidFill>
            <a:srgbClr val="C0C0C0">
              <a:alpha val="49803"/>
            </a:srgbClr>
          </a:solidFill>
          <a:ln>
            <a:noFill/>
          </a:ln>
        </p:spPr>
        <p:txBody>
          <a:bodyPr spcFirstLastPara="1" wrap="square" lIns="216000" tIns="108000" rIns="216000" bIns="1080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400"/>
              <a:buFont typeface="Roboto Condensed"/>
              <a:buNone/>
            </a:pPr>
            <a:r>
              <a:rPr lang="en-US" dirty="0">
                <a:solidFill>
                  <a:schemeClr val="tx1"/>
                </a:solidFill>
                <a:latin typeface="Roboto Condensed"/>
                <a:ea typeface="Roboto Condensed"/>
                <a:cs typeface="Roboto Condensed"/>
              </a:rPr>
              <a:t>VLAN Example</a:t>
            </a:r>
          </a:p>
        </p:txBody>
      </p:sp>
      <p:pic>
        <p:nvPicPr>
          <p:cNvPr id="427" name="Google Shape;427;p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743687" y="1353516"/>
            <a:ext cx="6704626" cy="3774704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0"/>
          <p:cNvSpPr/>
          <p:nvPr/>
        </p:nvSpPr>
        <p:spPr>
          <a:xfrm>
            <a:off x="4981752" y="5279197"/>
            <a:ext cx="22284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VLANs per port view</a:t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VIdeo Lecture 16x9 Light Template">
  <a:themeElements>
    <a:clrScheme name="Jay">
      <a:dk1>
        <a:srgbClr val="212121"/>
      </a:dk1>
      <a:lt1>
        <a:srgbClr val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8563</TotalTime>
  <Words>754</Words>
  <Application>Microsoft Office PowerPoint</Application>
  <PresentationFormat>Widescreen</PresentationFormat>
  <Paragraphs>156</Paragraphs>
  <Slides>22</Slides>
  <Notes>20</Notes>
  <HiddenSlides>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Noto Sans Symbols</vt:lpstr>
      <vt:lpstr>Wingdings</vt:lpstr>
      <vt:lpstr>Calibri</vt:lpstr>
      <vt:lpstr>Roboto Condensed</vt:lpstr>
      <vt:lpstr>Lobster</vt:lpstr>
      <vt:lpstr>Roboto Condensed Light</vt:lpstr>
      <vt:lpstr>Roboto</vt:lpstr>
      <vt:lpstr>Times New Roman</vt:lpstr>
      <vt:lpstr>Wingdings 3</vt:lpstr>
      <vt:lpstr>Arial</vt:lpstr>
      <vt:lpstr>VIdeo Lecture 16x9 Light Template</vt:lpstr>
      <vt:lpstr>LAB- 5  Study the concept of VLAN </vt:lpstr>
      <vt:lpstr>PowerPoint Presentation</vt:lpstr>
      <vt:lpstr>Broadcast in LANs</vt:lpstr>
      <vt:lpstr>Broadcast in LANs</vt:lpstr>
      <vt:lpstr>Broadcast in LANs</vt:lpstr>
      <vt:lpstr>PowerPoint Presentation</vt:lpstr>
      <vt:lpstr>VLANs</vt:lpstr>
      <vt:lpstr>VLAN</vt:lpstr>
      <vt:lpstr>VLAN Example</vt:lpstr>
      <vt:lpstr>Advantages of VLAN</vt:lpstr>
      <vt:lpstr>Access and Trunk Interfaces</vt:lpstr>
      <vt:lpstr>PowerPoint Presentation</vt:lpstr>
      <vt:lpstr>PowerPoint Presentation</vt:lpstr>
      <vt:lpstr>VLANs on multiple switches</vt:lpstr>
      <vt:lpstr>PowerPoint Presentation</vt:lpstr>
      <vt:lpstr>PowerPoint Presentation</vt:lpstr>
      <vt:lpstr>VLAN Tagging</vt:lpstr>
      <vt:lpstr>Configure VLAN</vt:lpstr>
      <vt:lpstr>Steps to create VLANs</vt:lpstr>
      <vt:lpstr>Steps to create VLANs</vt:lpstr>
      <vt:lpstr>Sample VLANs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Unit-3  Transmission Media</dc:title>
  <dc:creator>dolly</dc:creator>
  <cp:lastModifiedBy>DELL</cp:lastModifiedBy>
  <cp:revision>174</cp:revision>
  <dcterms:modified xsi:type="dcterms:W3CDTF">2025-07-22T05:23:57Z</dcterms:modified>
</cp:coreProperties>
</file>